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678" r:id="rId2"/>
    <p:sldMasterId id="2147483660" r:id="rId3"/>
    <p:sldMasterId id="2147483676" r:id="rId4"/>
  </p:sldMasterIdLst>
  <p:notesMasterIdLst>
    <p:notesMasterId r:id="rId27"/>
  </p:notesMasterIdLst>
  <p:handoutMasterIdLst>
    <p:handoutMasterId r:id="rId28"/>
  </p:handoutMasterIdLst>
  <p:sldIdLst>
    <p:sldId id="327" r:id="rId5"/>
    <p:sldId id="354" r:id="rId6"/>
    <p:sldId id="329" r:id="rId7"/>
    <p:sldId id="330" r:id="rId8"/>
    <p:sldId id="337" r:id="rId9"/>
    <p:sldId id="335" r:id="rId10"/>
    <p:sldId id="339" r:id="rId11"/>
    <p:sldId id="342" r:id="rId12"/>
    <p:sldId id="341" r:id="rId13"/>
    <p:sldId id="325" r:id="rId14"/>
    <p:sldId id="344" r:id="rId15"/>
    <p:sldId id="343" r:id="rId16"/>
    <p:sldId id="346" r:id="rId17"/>
    <p:sldId id="347" r:id="rId18"/>
    <p:sldId id="348" r:id="rId19"/>
    <p:sldId id="349" r:id="rId20"/>
    <p:sldId id="353" r:id="rId21"/>
    <p:sldId id="350" r:id="rId22"/>
    <p:sldId id="345" r:id="rId23"/>
    <p:sldId id="328" r:id="rId24"/>
    <p:sldId id="351" r:id="rId25"/>
    <p:sldId id="352" r:id="rId26"/>
  </p:sldIdLst>
  <p:sldSz cx="12192000" cy="6858000"/>
  <p:notesSz cx="6799263" cy="9929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 userDrawn="1">
          <p15:clr>
            <a:srgbClr val="A4A3A4"/>
          </p15:clr>
        </p15:guide>
        <p15:guide id="2" pos="4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ates, Lieke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D74"/>
    <a:srgbClr val="F8971D"/>
    <a:srgbClr val="4A5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6163" autoAdjust="0"/>
  </p:normalViewPr>
  <p:slideViewPr>
    <p:cSldViewPr snapToGrid="0" snapToObjects="1">
      <p:cViewPr varScale="1">
        <p:scale>
          <a:sx n="99" d="100"/>
          <a:sy n="99" d="100"/>
        </p:scale>
        <p:origin x="906" y="84"/>
      </p:cViewPr>
      <p:guideLst>
        <p:guide orient="horz" pos="4212"/>
        <p:guide pos="4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3622B9-5C4C-4F42-8F60-7AF7B434AC1C}" type="datetimeFigureOut">
              <a:rPr lang="en-US"/>
              <a:pPr>
                <a:defRPr/>
              </a:pPr>
              <a:t>11/25/2019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D7C164-618C-4752-8A01-2EF82904B4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021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F86EE8-C449-438C-BB45-A641262A5EC5}" type="datetimeFigureOut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CB24CC-A5F8-4E71-B481-6C1CBA9F50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8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velapp.com/4g5idg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</a:t>
            </a:r>
            <a:r>
              <a:rPr lang="en-US" baseline="0" dirty="0"/>
              <a:t> </a:t>
            </a:r>
            <a:r>
              <a:rPr lang="en-US" baseline="0" dirty="0" err="1"/>
              <a:t>proces</a:t>
            </a:r>
            <a:r>
              <a:rPr lang="en-US" baseline="0" dirty="0"/>
              <a:t> van IB is </a:t>
            </a:r>
            <a:r>
              <a:rPr lang="en-US" baseline="0" dirty="0" err="1"/>
              <a:t>redelijk</a:t>
            </a:r>
            <a:r>
              <a:rPr lang="en-US" baseline="0" dirty="0"/>
              <a:t> </a:t>
            </a:r>
            <a:r>
              <a:rPr lang="en-US" baseline="0" dirty="0" err="1"/>
              <a:t>eenvoudig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 err="1"/>
              <a:t>Er</a:t>
            </a:r>
            <a:r>
              <a:rPr lang="en-US" baseline="0" dirty="0"/>
              <a:t>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vraag</a:t>
            </a:r>
            <a:r>
              <a:rPr lang="en-US" baseline="0" dirty="0"/>
              <a:t> over </a:t>
            </a:r>
            <a:r>
              <a:rPr lang="en-US" baseline="0" dirty="0" err="1"/>
              <a:t>een</a:t>
            </a:r>
            <a:r>
              <a:rPr lang="en-US" baseline="0" dirty="0"/>
              <a:t> burger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bronnen</a:t>
            </a:r>
            <a:r>
              <a:rPr lang="en-US" baseline="0" dirty="0"/>
              <a:t> met </a:t>
            </a:r>
            <a:r>
              <a:rPr lang="en-US" baseline="0" dirty="0" err="1"/>
              <a:t>informatie</a:t>
            </a:r>
            <a:r>
              <a:rPr lang="en-US" baseline="0" dirty="0"/>
              <a:t> over de burger. </a:t>
            </a:r>
          </a:p>
          <a:p>
            <a:r>
              <a:rPr lang="en-US" baseline="0" dirty="0"/>
              <a:t>IB </a:t>
            </a:r>
            <a:r>
              <a:rPr lang="en-US" baseline="0" dirty="0" err="1"/>
              <a:t>ontvangt</a:t>
            </a:r>
            <a:r>
              <a:rPr lang="en-US" baseline="0" dirty="0"/>
              <a:t> de </a:t>
            </a:r>
            <a:r>
              <a:rPr lang="en-US" baseline="0" dirty="0" err="1"/>
              <a:t>vraag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IB </a:t>
            </a:r>
            <a:r>
              <a:rPr lang="en-US" baseline="0" dirty="0" err="1"/>
              <a:t>stelt</a:t>
            </a:r>
            <a:r>
              <a:rPr lang="en-US" baseline="0" dirty="0"/>
              <a:t> hem door (op basis van </a:t>
            </a:r>
            <a:r>
              <a:rPr lang="en-US" baseline="0" dirty="0" err="1"/>
              <a:t>een</a:t>
            </a:r>
            <a:r>
              <a:rPr lang="en-US" baseline="0" dirty="0"/>
              <a:t> product)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of </a:t>
            </a:r>
            <a:r>
              <a:rPr lang="en-US" baseline="0" dirty="0" err="1"/>
              <a:t>meerdere</a:t>
            </a:r>
            <a:r>
              <a:rPr lang="en-US" baseline="0" dirty="0"/>
              <a:t> </a:t>
            </a:r>
            <a:r>
              <a:rPr lang="en-US" baseline="0" dirty="0" err="1"/>
              <a:t>bronnen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Bronnen</a:t>
            </a:r>
            <a:r>
              <a:rPr lang="en-US" baseline="0" dirty="0"/>
              <a:t> </a:t>
            </a:r>
            <a:r>
              <a:rPr lang="en-US" baseline="0" dirty="0" err="1"/>
              <a:t>geven</a:t>
            </a:r>
            <a:r>
              <a:rPr lang="en-US" baseline="0" dirty="0"/>
              <a:t> </a:t>
            </a:r>
            <a:r>
              <a:rPr lang="en-US" baseline="0" dirty="0" err="1"/>
              <a:t>antwoorden</a:t>
            </a:r>
            <a:r>
              <a:rPr lang="en-US" baseline="0" dirty="0"/>
              <a:t> in </a:t>
            </a:r>
            <a:r>
              <a:rPr lang="en-US" baseline="0" dirty="0" err="1"/>
              <a:t>wisselende</a:t>
            </a:r>
            <a:r>
              <a:rPr lang="en-US" baseline="0" dirty="0"/>
              <a:t> </a:t>
            </a:r>
            <a:r>
              <a:rPr lang="en-US" baseline="0" dirty="0" err="1"/>
              <a:t>tijdsperiodes</a:t>
            </a:r>
            <a:r>
              <a:rPr lang="en-US" baseline="0" dirty="0"/>
              <a:t>, om </a:t>
            </a:r>
            <a:r>
              <a:rPr lang="en-US" baseline="0" dirty="0" err="1"/>
              <a:t>volledige</a:t>
            </a:r>
            <a:r>
              <a:rPr lang="en-US" baseline="0" dirty="0"/>
              <a:t> </a:t>
            </a:r>
            <a:r>
              <a:rPr lang="en-US" baseline="0" dirty="0" err="1"/>
              <a:t>antwoorden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geven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de </a:t>
            </a:r>
            <a:r>
              <a:rPr lang="en-US" baseline="0" dirty="0" err="1"/>
              <a:t>aanvrager</a:t>
            </a:r>
            <a:r>
              <a:rPr lang="en-US" baseline="0" dirty="0"/>
              <a:t> </a:t>
            </a:r>
            <a:r>
              <a:rPr lang="en-US" baseline="0" dirty="0" err="1"/>
              <a:t>wordt</a:t>
            </a:r>
            <a:r>
              <a:rPr lang="en-US" baseline="0" dirty="0"/>
              <a:t> </a:t>
            </a:r>
            <a:r>
              <a:rPr lang="en-US" baseline="0" dirty="0" err="1"/>
              <a:t>gewacht</a:t>
            </a:r>
            <a:r>
              <a:rPr lang="en-US" baseline="0" dirty="0"/>
              <a:t> op </a:t>
            </a:r>
            <a:r>
              <a:rPr lang="en-US" baseline="0" dirty="0" err="1"/>
              <a:t>alle</a:t>
            </a:r>
            <a:r>
              <a:rPr lang="en-US" baseline="0" dirty="0"/>
              <a:t> </a:t>
            </a:r>
            <a:r>
              <a:rPr lang="en-US" baseline="0" dirty="0" err="1"/>
              <a:t>antwoorden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daarna</a:t>
            </a:r>
            <a:r>
              <a:rPr lang="en-US" baseline="0" dirty="0"/>
              <a:t> </a:t>
            </a:r>
            <a:r>
              <a:rPr lang="en-US" baseline="0" dirty="0" err="1"/>
              <a:t>gecombineerd</a:t>
            </a:r>
            <a:r>
              <a:rPr lang="en-US" baseline="0" dirty="0"/>
              <a:t>.</a:t>
            </a:r>
          </a:p>
          <a:p>
            <a:r>
              <a:rPr lang="en-US" baseline="0" dirty="0"/>
              <a:t>De </a:t>
            </a:r>
            <a:r>
              <a:rPr lang="en-US" baseline="0" dirty="0" err="1"/>
              <a:t>toegevoegde</a:t>
            </a:r>
            <a:r>
              <a:rPr lang="en-US" baseline="0" dirty="0"/>
              <a:t> </a:t>
            </a:r>
            <a:r>
              <a:rPr lang="en-US" baseline="0" dirty="0" err="1"/>
              <a:t>kwaliteit</a:t>
            </a:r>
            <a:r>
              <a:rPr lang="en-US" baseline="0" dirty="0"/>
              <a:t> van IB is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volledigheid</a:t>
            </a:r>
            <a:r>
              <a:rPr lang="en-US" baseline="0" dirty="0"/>
              <a:t>, het </a:t>
            </a:r>
            <a:r>
              <a:rPr lang="en-US" baseline="0" dirty="0" err="1"/>
              <a:t>combineren</a:t>
            </a:r>
            <a:r>
              <a:rPr lang="en-US" baseline="0" dirty="0"/>
              <a:t> van </a:t>
            </a:r>
            <a:r>
              <a:rPr lang="en-US" baseline="0" dirty="0" err="1"/>
              <a:t>gegevens</a:t>
            </a:r>
            <a:r>
              <a:rPr lang="en-US" baseline="0" dirty="0"/>
              <a:t>, </a:t>
            </a:r>
            <a:r>
              <a:rPr lang="en-US" baseline="0" dirty="0" err="1"/>
              <a:t>leesbaar</a:t>
            </a:r>
            <a:r>
              <a:rPr lang="en-US" baseline="0" dirty="0"/>
              <a:t>, </a:t>
            </a:r>
            <a:r>
              <a:rPr lang="en-US" baseline="0" dirty="0" err="1"/>
              <a:t>ter</a:t>
            </a:r>
            <a:r>
              <a:rPr lang="en-US" baseline="0" dirty="0"/>
              <a:t> </a:t>
            </a:r>
            <a:r>
              <a:rPr lang="en-US" baseline="0" dirty="0" err="1"/>
              <a:t>zake</a:t>
            </a:r>
            <a:r>
              <a:rPr lang="en-US" baseline="0" dirty="0"/>
              <a:t> </a:t>
            </a:r>
            <a:r>
              <a:rPr lang="en-US" baseline="0" dirty="0" err="1"/>
              <a:t>informatie</a:t>
            </a:r>
            <a:r>
              <a:rPr lang="en-US" baseline="0" dirty="0"/>
              <a:t> </a:t>
            </a:r>
            <a:r>
              <a:rPr lang="en-US" baseline="0" dirty="0" err="1"/>
              <a:t>leveren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daarop</a:t>
            </a:r>
            <a:r>
              <a:rPr lang="en-US" baseline="0" dirty="0"/>
              <a:t> </a:t>
            </a:r>
            <a:r>
              <a:rPr lang="en-US" baseline="0" dirty="0" err="1"/>
              <a:t>signalen</a:t>
            </a:r>
            <a:r>
              <a:rPr lang="en-US" baseline="0" dirty="0"/>
              <a:t> </a:t>
            </a:r>
            <a:r>
              <a:rPr lang="en-US" baseline="0" dirty="0" err="1"/>
              <a:t>afgeven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 </a:t>
            </a:r>
            <a:r>
              <a:rPr lang="en-US" baseline="0" dirty="0" err="1"/>
              <a:t>technologieen</a:t>
            </a:r>
            <a:r>
              <a:rPr lang="en-US" baseline="0" dirty="0"/>
              <a:t> </a:t>
            </a:r>
            <a:r>
              <a:rPr lang="en-US" baseline="0" dirty="0" err="1"/>
              <a:t>ingezet</a:t>
            </a:r>
            <a:r>
              <a:rPr lang="en-US" baseline="0" dirty="0"/>
              <a:t> om het process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vereenvoudigen</a:t>
            </a:r>
            <a:r>
              <a:rPr lang="en-US" baseline="0" dirty="0"/>
              <a:t>. </a:t>
            </a:r>
            <a:r>
              <a:rPr lang="en-US" baseline="0" dirty="0" err="1"/>
              <a:t>Hoogstaande</a:t>
            </a:r>
            <a:r>
              <a:rPr lang="en-US" baseline="0" dirty="0"/>
              <a:t> </a:t>
            </a:r>
            <a:r>
              <a:rPr lang="en-US" baseline="0" dirty="0" err="1"/>
              <a:t>technologie</a:t>
            </a:r>
            <a:r>
              <a:rPr lang="en-US" baseline="0" dirty="0"/>
              <a:t> van die </a:t>
            </a:r>
            <a:r>
              <a:rPr lang="en-US" baseline="0" dirty="0" err="1"/>
              <a:t>tijd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Geprobeerd</a:t>
            </a:r>
            <a:r>
              <a:rPr lang="en-US" baseline="0" dirty="0"/>
              <a:t> is </a:t>
            </a:r>
            <a:r>
              <a:rPr lang="en-US" baseline="0" dirty="0" err="1"/>
              <a:t>destijds</a:t>
            </a:r>
            <a:r>
              <a:rPr lang="en-US" baseline="0" dirty="0"/>
              <a:t> om tools in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zetten</a:t>
            </a:r>
            <a:r>
              <a:rPr lang="en-US" baseline="0" dirty="0"/>
              <a:t> </a:t>
            </a:r>
            <a:r>
              <a:rPr lang="en-US" baseline="0" dirty="0" err="1"/>
              <a:t>waar</a:t>
            </a:r>
            <a:r>
              <a:rPr lang="en-US" baseline="0" dirty="0"/>
              <a:t> </a:t>
            </a:r>
            <a:r>
              <a:rPr lang="en-US" baseline="0" dirty="0" err="1"/>
              <a:t>hun</a:t>
            </a:r>
            <a:r>
              <a:rPr lang="en-US" baseline="0" dirty="0"/>
              <a:t> </a:t>
            </a:r>
            <a:r>
              <a:rPr lang="en-US" baseline="0" dirty="0" err="1"/>
              <a:t>kracht</a:t>
            </a:r>
            <a:r>
              <a:rPr lang="en-US" baseline="0" dirty="0"/>
              <a:t> zit. SSIS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dataverwerking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BTS </a:t>
            </a:r>
            <a:r>
              <a:rPr lang="en-US" baseline="0" dirty="0" err="1"/>
              <a:t>voor</a:t>
            </a:r>
            <a:r>
              <a:rPr lang="en-US" baseline="0" dirty="0"/>
              <a:t> message </a:t>
            </a:r>
            <a:r>
              <a:rPr lang="en-US" baseline="0" dirty="0" err="1"/>
              <a:t>routering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 err="1"/>
              <a:t>Deze</a:t>
            </a:r>
            <a:r>
              <a:rPr lang="en-US" baseline="0" dirty="0"/>
              <a:t> hele </a:t>
            </a:r>
            <a:r>
              <a:rPr lang="en-US" baseline="0" dirty="0" err="1"/>
              <a:t>opzet</a:t>
            </a:r>
            <a:r>
              <a:rPr lang="en-US" baseline="0" dirty="0"/>
              <a:t> is </a:t>
            </a:r>
            <a:r>
              <a:rPr lang="en-US" baseline="0" dirty="0" err="1"/>
              <a:t>gestuurd</a:t>
            </a:r>
            <a:r>
              <a:rPr lang="en-US" baseline="0" dirty="0"/>
              <a:t> </a:t>
            </a:r>
            <a:r>
              <a:rPr lang="en-US" baseline="0" dirty="0" err="1"/>
              <a:t>vanuit</a:t>
            </a:r>
            <a:r>
              <a:rPr lang="en-US" baseline="0" dirty="0"/>
              <a:t> de </a:t>
            </a:r>
            <a:r>
              <a:rPr lang="en-US" baseline="0" dirty="0" err="1"/>
              <a:t>techniek</a:t>
            </a:r>
            <a:r>
              <a:rPr lang="en-US" baseline="0" dirty="0"/>
              <a:t>. De </a:t>
            </a:r>
            <a:r>
              <a:rPr lang="en-US" baseline="0" dirty="0" err="1"/>
              <a:t>implementatie</a:t>
            </a:r>
            <a:r>
              <a:rPr lang="en-US" baseline="0" dirty="0"/>
              <a:t> </a:t>
            </a:r>
            <a:r>
              <a:rPr lang="en-US" baseline="0" dirty="0" err="1"/>
              <a:t>werd</a:t>
            </a:r>
            <a:r>
              <a:rPr lang="en-US" baseline="0" dirty="0"/>
              <a:t> </a:t>
            </a:r>
            <a:r>
              <a:rPr lang="en-US" baseline="0" dirty="0" err="1"/>
              <a:t>bepaald</a:t>
            </a:r>
            <a:r>
              <a:rPr lang="en-US" baseline="0" dirty="0"/>
              <a:t> door de </a:t>
            </a:r>
            <a:r>
              <a:rPr lang="en-US" baseline="0" dirty="0" err="1"/>
              <a:t>technologie</a:t>
            </a:r>
            <a:r>
              <a:rPr lang="en-US" baseline="0" dirty="0"/>
              <a:t> + </a:t>
            </a:r>
            <a:r>
              <a:rPr lang="en-US" baseline="0" dirty="0" err="1"/>
              <a:t>voorkeur</a:t>
            </a:r>
            <a:r>
              <a:rPr lang="en-US" baseline="0" dirty="0"/>
              <a:t> van de </a:t>
            </a:r>
            <a:r>
              <a:rPr lang="en-US" baseline="0" dirty="0" err="1"/>
              <a:t>techneut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door de </a:t>
            </a:r>
            <a:r>
              <a:rPr lang="en-US" baseline="0" dirty="0" err="1"/>
              <a:t>functionaliteit</a:t>
            </a:r>
            <a:r>
              <a:rPr lang="en-US" baseline="0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kijkt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monolitsche</a:t>
            </a:r>
            <a:r>
              <a:rPr lang="en-US" dirty="0"/>
              <a:t> </a:t>
            </a:r>
            <a:r>
              <a:rPr lang="en-US" dirty="0" err="1"/>
              <a:t>implementatie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ljkt</a:t>
            </a:r>
            <a:r>
              <a:rPr lang="en-US" dirty="0"/>
              <a:t> de </a:t>
            </a:r>
            <a:r>
              <a:rPr lang="en-US" dirty="0" err="1"/>
              <a:t>doelarchitectuur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heel </a:t>
            </a:r>
            <a:r>
              <a:rPr lang="en-US" baseline="0" dirty="0" err="1"/>
              <a:t>anders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Maar </a:t>
            </a:r>
            <a:r>
              <a:rPr lang="en-US" baseline="0" dirty="0" err="1"/>
              <a:t>dat</a:t>
            </a:r>
            <a:r>
              <a:rPr lang="en-US" baseline="0" dirty="0"/>
              <a:t> is het </a:t>
            </a:r>
            <a:r>
              <a:rPr lang="en-US" baseline="0" dirty="0" err="1"/>
              <a:t>wel</a:t>
            </a:r>
            <a:r>
              <a:rPr lang="en-US" baseline="0" dirty="0"/>
              <a:t>, want de </a:t>
            </a:r>
            <a:r>
              <a:rPr lang="en-US" baseline="0" dirty="0" err="1"/>
              <a:t>onderdelen</a:t>
            </a:r>
            <a:r>
              <a:rPr lang="en-US" baseline="0" dirty="0"/>
              <a:t> </a:t>
            </a:r>
            <a:r>
              <a:rPr lang="en-US" baseline="0" dirty="0" err="1"/>
              <a:t>moet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van </a:t>
            </a:r>
            <a:r>
              <a:rPr lang="en-US" baseline="0" dirty="0" err="1"/>
              <a:t>elkaar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</a:t>
            </a:r>
            <a:r>
              <a:rPr lang="en-US" baseline="0" dirty="0" err="1"/>
              <a:t>functioneren</a:t>
            </a:r>
            <a:r>
              <a:rPr lang="en-US" baseline="0" dirty="0"/>
              <a:t>. Maar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onafhankelijk</a:t>
            </a:r>
            <a:r>
              <a:rPr lang="en-US" baseline="0" dirty="0"/>
              <a:t> van </a:t>
            </a:r>
            <a:r>
              <a:rPr lang="en-US" baseline="0" dirty="0" err="1"/>
              <a:t>elkaar</a:t>
            </a:r>
            <a:r>
              <a:rPr lang="en-US" baseline="0" dirty="0"/>
              <a:t> </a:t>
            </a:r>
            <a:r>
              <a:rPr lang="en-US" baseline="0" dirty="0" err="1"/>
              <a:t>ontwikkelt</a:t>
            </a:r>
            <a:r>
              <a:rPr lang="en-US" baseline="0" dirty="0"/>
              <a:t>, </a:t>
            </a:r>
            <a:r>
              <a:rPr lang="en-US" baseline="0" dirty="0" err="1"/>
              <a:t>getest</a:t>
            </a:r>
            <a:r>
              <a:rPr lang="en-US" baseline="0" dirty="0"/>
              <a:t>, </a:t>
            </a:r>
            <a:r>
              <a:rPr lang="en-US" baseline="0" dirty="0" err="1"/>
              <a:t>gemonitored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gedeployed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Hierdoor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 de </a:t>
            </a:r>
            <a:r>
              <a:rPr lang="en-US" baseline="0" dirty="0" err="1"/>
              <a:t>koppelvlakken</a:t>
            </a:r>
            <a:r>
              <a:rPr lang="en-US" baseline="0" dirty="0"/>
              <a:t> </a:t>
            </a:r>
            <a:r>
              <a:rPr lang="en-US" baseline="0" dirty="0" err="1"/>
              <a:t>belangrijker</a:t>
            </a:r>
            <a:r>
              <a:rPr lang="en-US" baseline="0" dirty="0"/>
              <a:t>, maar </a:t>
            </a:r>
            <a:r>
              <a:rPr lang="en-US" baseline="0" dirty="0" err="1"/>
              <a:t>foutbepaling</a:t>
            </a:r>
            <a:r>
              <a:rPr lang="en-US" baseline="0" dirty="0"/>
              <a:t> </a:t>
            </a:r>
            <a:r>
              <a:rPr lang="en-US" baseline="0" dirty="0" err="1"/>
              <a:t>eenvoudiger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 err="1"/>
              <a:t>Dit</a:t>
            </a:r>
            <a:r>
              <a:rPr lang="en-US" baseline="0" dirty="0"/>
              <a:t>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functionelere</a:t>
            </a:r>
            <a:r>
              <a:rPr lang="en-US" baseline="0" dirty="0"/>
              <a:t> </a:t>
            </a:r>
            <a:r>
              <a:rPr lang="en-US" baseline="0" dirty="0" err="1"/>
              <a:t>kijk</a:t>
            </a:r>
            <a:r>
              <a:rPr lang="en-US" baseline="0" dirty="0"/>
              <a:t> op de </a:t>
            </a:r>
            <a:r>
              <a:rPr lang="en-US" baseline="0" dirty="0" err="1"/>
              <a:t>processen</a:t>
            </a:r>
            <a:r>
              <a:rPr lang="en-US" baseline="0" dirty="0"/>
              <a:t> van IB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onze</a:t>
            </a:r>
            <a:r>
              <a:rPr lang="en-US" baseline="0" dirty="0"/>
              <a:t> </a:t>
            </a:r>
            <a:r>
              <a:rPr lang="en-US" baseline="0" dirty="0" err="1"/>
              <a:t>klanten</a:t>
            </a:r>
            <a:r>
              <a:rPr lang="en-US" baseline="0" dirty="0"/>
              <a:t>. </a:t>
            </a:r>
            <a:r>
              <a:rPr lang="en-US" baseline="0" dirty="0" err="1"/>
              <a:t>Tenslotte</a:t>
            </a:r>
            <a:r>
              <a:rPr lang="en-US" baseline="0" dirty="0"/>
              <a:t> </a:t>
            </a:r>
            <a:r>
              <a:rPr lang="en-US" baseline="0" dirty="0" err="1"/>
              <a:t>bestaan</a:t>
            </a:r>
            <a:r>
              <a:rPr lang="en-US" baseline="0" dirty="0"/>
              <a:t> </a:t>
            </a:r>
            <a:r>
              <a:rPr lang="en-US" baseline="0" dirty="0" err="1"/>
              <a:t>wij</a:t>
            </a:r>
            <a:r>
              <a:rPr lang="en-US" baseline="0" dirty="0"/>
              <a:t> </a:t>
            </a:r>
            <a:r>
              <a:rPr lang="en-US" baseline="0" dirty="0" err="1"/>
              <a:t>enkel</a:t>
            </a:r>
            <a:r>
              <a:rPr lang="en-US" baseline="0" dirty="0"/>
              <a:t> om de </a:t>
            </a:r>
            <a:r>
              <a:rPr lang="en-US" baseline="0" dirty="0" err="1"/>
              <a:t>datavragen</a:t>
            </a:r>
            <a:r>
              <a:rPr lang="en-US" baseline="0" dirty="0"/>
              <a:t> van </a:t>
            </a:r>
            <a:r>
              <a:rPr lang="en-US" baseline="0" dirty="0" err="1"/>
              <a:t>onze</a:t>
            </a:r>
            <a:r>
              <a:rPr lang="en-US" baseline="0" dirty="0"/>
              <a:t> </a:t>
            </a:r>
            <a:r>
              <a:rPr lang="en-US" baseline="0" dirty="0" err="1"/>
              <a:t>klanten</a:t>
            </a:r>
            <a:r>
              <a:rPr lang="en-US" baseline="0" dirty="0"/>
              <a:t> secure, </a:t>
            </a:r>
            <a:r>
              <a:rPr lang="en-US" baseline="0" dirty="0" err="1"/>
              <a:t>volledig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correct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voorzien</a:t>
            </a:r>
            <a:r>
              <a:rPr lang="en-US" baseline="0" dirty="0"/>
              <a:t> van die data.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&lt;door </a:t>
            </a:r>
            <a:r>
              <a:rPr lang="en-US" dirty="0" err="1"/>
              <a:t>heen</a:t>
            </a:r>
            <a:r>
              <a:rPr lang="en-US" dirty="0"/>
              <a:t> </a:t>
            </a:r>
            <a:r>
              <a:rPr lang="en-US" dirty="0" err="1"/>
              <a:t>klikken</a:t>
            </a:r>
            <a:r>
              <a:rPr lang="en-US" dirty="0"/>
              <a:t>&gt;</a:t>
            </a:r>
          </a:p>
          <a:p>
            <a:r>
              <a:rPr lang="en-US" baseline="0" dirty="0"/>
              <a:t>TaartIB.nl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webshop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Wij</a:t>
            </a:r>
            <a:r>
              <a:rPr lang="en-US" baseline="0" dirty="0"/>
              <a:t> </a:t>
            </a:r>
            <a:r>
              <a:rPr lang="en-US" baseline="0" dirty="0" err="1"/>
              <a:t>maken</a:t>
            </a:r>
            <a:r>
              <a:rPr lang="en-US" baseline="0" dirty="0"/>
              <a:t> </a:t>
            </a:r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bodems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versiersels</a:t>
            </a:r>
            <a:r>
              <a:rPr lang="en-US" baseline="0" dirty="0"/>
              <a:t>, maar </a:t>
            </a:r>
            <a:r>
              <a:rPr lang="en-US" baseline="0" dirty="0" err="1"/>
              <a:t>voegen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samen</a:t>
            </a:r>
            <a:r>
              <a:rPr lang="en-US" baseline="0" dirty="0"/>
              <a:t> op basis van de </a:t>
            </a:r>
            <a:r>
              <a:rPr lang="en-US" baseline="0" dirty="0" err="1"/>
              <a:t>klantwens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In </a:t>
            </a:r>
            <a:r>
              <a:rPr lang="en-US" baseline="0" dirty="0" err="1"/>
              <a:t>dit</a:t>
            </a:r>
            <a:r>
              <a:rPr lang="en-US" baseline="0" dirty="0"/>
              <a:t> </a:t>
            </a:r>
            <a:r>
              <a:rPr lang="en-US" baseline="0" dirty="0" err="1"/>
              <a:t>voorbeeld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we 1 </a:t>
            </a:r>
            <a:r>
              <a:rPr lang="en-US" baseline="0" dirty="0" err="1"/>
              <a:t>taartbodem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2 </a:t>
            </a:r>
            <a:r>
              <a:rPr lang="en-US" baseline="0" dirty="0" err="1"/>
              <a:t>versieringen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TaartIB</a:t>
            </a:r>
            <a:r>
              <a:rPr lang="en-US" baseline="0" dirty="0"/>
              <a:t> bested de </a:t>
            </a:r>
            <a:r>
              <a:rPr lang="en-US" baseline="0" dirty="0" err="1"/>
              <a:t>bodem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de </a:t>
            </a:r>
            <a:r>
              <a:rPr lang="en-US" baseline="0" dirty="0" err="1"/>
              <a:t>versiering</a:t>
            </a:r>
            <a:r>
              <a:rPr lang="en-US" baseline="0" dirty="0"/>
              <a:t>, </a:t>
            </a:r>
            <a:r>
              <a:rPr lang="en-US" baseline="0" dirty="0" err="1"/>
              <a:t>voegt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samen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stopt</a:t>
            </a:r>
            <a:r>
              <a:rPr lang="en-US" baseline="0" dirty="0"/>
              <a:t> het in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doos</a:t>
            </a:r>
            <a:r>
              <a:rPr lang="en-US" baseline="0" dirty="0"/>
              <a:t> met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handgeschreven</a:t>
            </a:r>
            <a:r>
              <a:rPr lang="en-US" baseline="0" dirty="0"/>
              <a:t> </a:t>
            </a:r>
            <a:r>
              <a:rPr lang="en-US" baseline="0" dirty="0" err="1"/>
              <a:t>groet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 err="1"/>
              <a:t>Taartbodems</a:t>
            </a:r>
            <a:r>
              <a:rPr lang="en-US" baseline="0" dirty="0"/>
              <a:t> </a:t>
            </a:r>
            <a:r>
              <a:rPr lang="en-US" baseline="0" dirty="0" err="1"/>
              <a:t>kunnen</a:t>
            </a:r>
            <a:r>
              <a:rPr lang="en-US" baseline="0" dirty="0"/>
              <a:t> in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smaken</a:t>
            </a:r>
            <a:r>
              <a:rPr lang="en-US" baseline="0" dirty="0"/>
              <a:t> </a:t>
            </a:r>
            <a:r>
              <a:rPr lang="en-US" baseline="0" dirty="0" err="1"/>
              <a:t>komen</a:t>
            </a:r>
            <a:r>
              <a:rPr lang="en-US" baseline="0" dirty="0"/>
              <a:t>, in elk </a:t>
            </a:r>
            <a:r>
              <a:rPr lang="en-US" baseline="0" dirty="0" err="1"/>
              <a:t>geval</a:t>
            </a:r>
            <a:r>
              <a:rPr lang="en-US" baseline="0" dirty="0"/>
              <a:t> </a:t>
            </a:r>
            <a:r>
              <a:rPr lang="en-US" baseline="0" dirty="0" err="1"/>
              <a:t>duurt</a:t>
            </a:r>
            <a:r>
              <a:rPr lang="en-US" baseline="0" dirty="0"/>
              <a:t> het </a:t>
            </a:r>
            <a:r>
              <a:rPr lang="en-US" baseline="0" dirty="0" err="1"/>
              <a:t>maken</a:t>
            </a:r>
            <a:r>
              <a:rPr lang="en-US" baseline="0" dirty="0"/>
              <a:t> </a:t>
            </a:r>
            <a:r>
              <a:rPr lang="en-US" baseline="0" dirty="0" err="1"/>
              <a:t>langer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de </a:t>
            </a:r>
            <a:r>
              <a:rPr lang="en-US" baseline="0" dirty="0" err="1"/>
              <a:t>versiering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</a:rPr>
              <a:t>URL: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</a:rPr>
              <a:t> 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  <a:hlinkClick r:id="rId3"/>
              </a:rPr>
              <a:t>https://marvelapp.com/4g5idge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</a:rPr>
              <a:t/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</a:rPr>
            </a:b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</a:rPr>
              <a:t>Wachtwoord: 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Geneva" pitchFamily="126" charset="-128"/>
                <a:cs typeface="+mn-cs"/>
              </a:rPr>
              <a:t>pio-weave-2019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953812" y="1980001"/>
            <a:ext cx="10972800" cy="71429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nl-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812" y="2657892"/>
            <a:ext cx="7315200" cy="11783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nl-NL" sz="2000" b="1">
                <a:solidFill>
                  <a:srgbClr val="FFFFFF"/>
                </a:solidFill>
              </a:defRPr>
            </a:lvl1pPr>
          </a:lstStyle>
          <a:p>
            <a:pPr eaLnBrk="1" latinLnBrk="0" hangingPunct="1"/>
            <a:r>
              <a:rPr lang="nl-NL" dirty="0"/>
              <a:t>Klik om de stijl te bewerken</a:t>
            </a:r>
            <a:endParaRPr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nl-NL" sz="3200" b="1">
                <a:solidFill>
                  <a:srgbClr val="FFFFFF"/>
                </a:solidFill>
              </a:defRPr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r>
              <a:rPr lang="nl-NL" dirty="0"/>
              <a:t>Klik op het pictogram als u een afbeelding wilt toevoegen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nl-NL" sz="1400">
                <a:solidFill>
                  <a:srgbClr val="FFFFFF"/>
                </a:solidFill>
              </a:defRPr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176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8936449" cy="27058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nl-NL" dirty="0"/>
          </a:p>
        </p:txBody>
      </p:sp>
      <p:sp>
        <p:nvSpPr>
          <p:cNvPr id="13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03C321-DE88-4C96-A463-FAA3FFE9D36F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1571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609600" y="360001"/>
            <a:ext cx="10465456" cy="1143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96D74"/>
                </a:solidFill>
              </a:defRPr>
            </a:lvl1pPr>
            <a:lvl2pPr>
              <a:defRPr>
                <a:solidFill>
                  <a:srgbClr val="596D74"/>
                </a:solidFill>
              </a:defRPr>
            </a:lvl2pPr>
            <a:lvl3pPr>
              <a:defRPr>
                <a:solidFill>
                  <a:srgbClr val="596D74"/>
                </a:solidFill>
              </a:defRPr>
            </a:lvl3pPr>
            <a:lvl4pPr>
              <a:defRPr>
                <a:solidFill>
                  <a:srgbClr val="596D74"/>
                </a:solidFill>
              </a:defRPr>
            </a:lvl4pPr>
            <a:lvl5pPr>
              <a:defRPr>
                <a:solidFill>
                  <a:srgbClr val="596D74"/>
                </a:solidFill>
              </a:defRPr>
            </a:lvl5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937A37-CB7E-4EE5-AD53-5764577FC8D6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674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60000" y="1980000"/>
            <a:ext cx="10115056" cy="4120767"/>
          </a:xfrm>
          <a:prstGeom prst="rect">
            <a:avLst/>
          </a:prstGeom>
        </p:spPr>
        <p:txBody>
          <a:bodyPr vert="horz" lIns="0" tIns="0" rIns="0" bIns="0" numCol="1"/>
          <a:lstStyle>
            <a:lvl1pPr marL="342900" indent="-342900">
              <a:spcBef>
                <a:spcPts val="0"/>
              </a:spcBef>
              <a:buSzPct val="120000"/>
              <a:buFont typeface="Arial"/>
              <a:buChar char="•"/>
              <a:defRPr sz="1900">
                <a:solidFill>
                  <a:srgbClr val="596D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960000" y="360001"/>
            <a:ext cx="10115056" cy="1143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nl-NL" dirty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97125E-AC77-4410-890E-3097633D3C7B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0000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60000" y="1980000"/>
            <a:ext cx="10115056" cy="4120767"/>
          </a:xfrm>
          <a:prstGeom prst="rect">
            <a:avLst/>
          </a:prstGeom>
        </p:spPr>
        <p:txBody>
          <a:bodyPr vert="horz" lIns="0" tIns="0" rIns="0" bIns="0" numCol="3" spcCol="360000" anchor="t">
            <a:noAutofit/>
          </a:bodyPr>
          <a:lstStyle>
            <a:lvl1pPr marL="342900" indent="-342900">
              <a:spcBef>
                <a:spcPts val="0"/>
              </a:spcBef>
              <a:buSzPct val="120000"/>
              <a:buFont typeface="Arial"/>
              <a:buChar char="•"/>
              <a:defRPr sz="1900">
                <a:solidFill>
                  <a:srgbClr val="596D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960000" y="360001"/>
            <a:ext cx="10115056" cy="1143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nl-NL" dirty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CCC9BD-BF6B-4CE9-B988-BD97A86F886D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73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eaLnBrk="1" latinLnBrk="0" hangingPunct="1">
              <a:defRPr kumimoji="0" lang="nl-NL" sz="3200" b="1" i="0">
                <a:solidFill>
                  <a:schemeClr val="accent6"/>
                </a:solidFill>
                <a:latin typeface="+mj-lt"/>
              </a:defRPr>
            </a:lvl1pPr>
          </a:lstStyle>
          <a:p>
            <a:pPr eaLnBrk="1" latinLnBrk="0" hangingPunct="1"/>
            <a:r>
              <a:rPr lang="x-none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nl-NL" sz="1900" b="0" i="0">
                <a:solidFill>
                  <a:srgbClr val="596D74"/>
                </a:solidFill>
                <a:latin typeface="+mn-lt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nl-NL" sz="1900" b="0" i="0">
                <a:solidFill>
                  <a:srgbClr val="596D74"/>
                </a:solidFill>
                <a:latin typeface="+mn-lt"/>
              </a:defRPr>
            </a:lvl2pPr>
            <a:lvl3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3pPr>
            <a:lvl4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4pPr>
            <a:lvl5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lang="nl-NL" dirty="0"/>
              <a:t>Klik om de modelstijlen te bewerken</a:t>
            </a:r>
          </a:p>
          <a:p>
            <a:pPr lvl="1" eaLnBrk="1" latinLnBrk="0" hangingPunct="1"/>
            <a:r>
              <a:rPr lang="nl-NL" dirty="0"/>
              <a:t>Tweede niveau</a:t>
            </a:r>
          </a:p>
          <a:p>
            <a:pPr lvl="2" eaLnBrk="1" latinLnBrk="0" hangingPunct="1"/>
            <a:r>
              <a:rPr lang="nl-NL" dirty="0"/>
              <a:t>Derde niveau</a:t>
            </a:r>
          </a:p>
          <a:p>
            <a:pPr lvl="3" eaLnBrk="1" latinLnBrk="0" hangingPunct="1"/>
            <a:r>
              <a:rPr lang="nl-NL" dirty="0"/>
              <a:t>Vierde niveau</a:t>
            </a:r>
          </a:p>
          <a:p>
            <a:pPr lvl="4" eaLnBrk="1" latinLnBrk="0" hangingPunct="1"/>
            <a:r>
              <a:rPr lang="nl-NL" dirty="0"/>
              <a:t>Vijfde niveau</a:t>
            </a:r>
            <a:endParaRPr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A84A02-F1EE-4994-A54A-6946355C4BBE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1984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1620001"/>
            <a:ext cx="12203441" cy="4806829"/>
          </a:xfrm>
          <a:prstGeom prst="rect">
            <a:avLst/>
          </a:prstGeom>
        </p:spPr>
        <p:txBody>
          <a:bodyPr vert="horz"/>
          <a:lstStyle/>
          <a:p>
            <a:pPr lvl="0"/>
            <a:endParaRPr lang="nl-NL" noProof="0" dirty="0"/>
          </a:p>
        </p:txBody>
      </p:sp>
      <p:sp>
        <p:nvSpPr>
          <p:cNvPr id="8" name="Title 17"/>
          <p:cNvSpPr>
            <a:spLocks noGrp="1"/>
          </p:cNvSpPr>
          <p:nvPr>
            <p:ph type="title"/>
          </p:nvPr>
        </p:nvSpPr>
        <p:spPr>
          <a:xfrm>
            <a:off x="960000" y="360001"/>
            <a:ext cx="10115056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nl-NL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660725-0199-4799-AF0C-A70E5D0F4155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4960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Beeld 1 PP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b="13179"/>
          <a:stretch/>
        </p:blipFill>
        <p:spPr>
          <a:xfrm>
            <a:off x="0" y="1619250"/>
            <a:ext cx="12192000" cy="5238750"/>
          </a:xfrm>
          <a:prstGeom prst="rect">
            <a:avLst/>
          </a:prstGeom>
        </p:spPr>
      </p:pic>
      <p:pic>
        <p:nvPicPr>
          <p:cNvPr id="9" name="Afbeelding 8" descr="Beeld Achtergrond PPT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 b="13286"/>
          <a:stretch/>
        </p:blipFill>
        <p:spPr>
          <a:xfrm>
            <a:off x="0" y="1619250"/>
            <a:ext cx="12192000" cy="5238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51B993-7A89-4AA9-B616-B9635007F8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72" y="131417"/>
            <a:ext cx="2530021" cy="14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 txBox="1">
            <a:spLocks/>
          </p:cNvSpPr>
          <p:nvPr userDrawn="1"/>
        </p:nvSpPr>
        <p:spPr bwMode="auto">
          <a:xfrm>
            <a:off x="11193889" y="6551704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nl-NL" sz="1100" dirty="0">
                <a:solidFill>
                  <a:srgbClr val="898989"/>
                </a:solidFill>
              </a:rPr>
              <a:t> </a:t>
            </a:r>
            <a:r>
              <a:rPr lang="en-US" altLang="nl-NL" sz="1100" dirty="0" err="1">
                <a:solidFill>
                  <a:srgbClr val="F8971D"/>
                </a:solidFill>
              </a:rPr>
              <a:t>pag</a:t>
            </a:r>
            <a:r>
              <a:rPr lang="en-US" altLang="nl-NL" sz="1100" dirty="0">
                <a:solidFill>
                  <a:srgbClr val="F8971D"/>
                </a:solidFill>
              </a:rPr>
              <a:t>  </a:t>
            </a:r>
            <a:fld id="{4D9170E3-2067-4234-BE1E-5A519323CF63}" type="slidenum">
              <a:rPr lang="en-US" altLang="nl-NL" sz="1100">
                <a:solidFill>
                  <a:srgbClr val="F8971D"/>
                </a:solidFill>
              </a:rPr>
              <a:pPr algn="r" eaLnBrk="1" hangingPunct="1"/>
              <a:t>‹nr.›</a:t>
            </a:fld>
            <a:endParaRPr lang="en-US" altLang="nl-NL" sz="1100" dirty="0">
              <a:solidFill>
                <a:srgbClr val="F8971D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22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7A1E6B-59A5-4152-BCC3-28037636A1D6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8" name="Afbeelding 7" descr="Beeld Achtergrond 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/>
          <a:stretch/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C308F5C-E751-4F99-BC3B-25A9FABFB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92" y="6535874"/>
            <a:ext cx="2446338" cy="20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>
    <p:fade/>
  </p:transition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Geneva" pitchFamily="126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57" y="6535876"/>
            <a:ext cx="2100006" cy="1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 descr="Beeld Achtergrond PPT_wit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/>
          <a:stretch/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11193889" y="6551704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nl-NL" sz="1100" dirty="0">
                <a:solidFill>
                  <a:srgbClr val="898989"/>
                </a:solidFill>
              </a:rPr>
              <a:t> </a:t>
            </a:r>
            <a:r>
              <a:rPr lang="en-US" altLang="nl-NL" sz="1100" dirty="0" err="1">
                <a:solidFill>
                  <a:srgbClr val="F8971D"/>
                </a:solidFill>
              </a:rPr>
              <a:t>pag</a:t>
            </a:r>
            <a:r>
              <a:rPr lang="en-US" altLang="nl-NL" sz="1100" dirty="0">
                <a:solidFill>
                  <a:srgbClr val="F8971D"/>
                </a:solidFill>
              </a:rPr>
              <a:t>  </a:t>
            </a:r>
            <a:fld id="{4D9170E3-2067-4234-BE1E-5A519323CF63}" type="slidenum">
              <a:rPr lang="en-US" altLang="nl-NL" sz="1100">
                <a:solidFill>
                  <a:srgbClr val="F8971D"/>
                </a:solidFill>
              </a:rPr>
              <a:pPr algn="r" eaLnBrk="1" hangingPunct="1"/>
              <a:t>‹nr.›</a:t>
            </a:fld>
            <a:endParaRPr lang="en-US" altLang="nl-NL" sz="1100" dirty="0">
              <a:solidFill>
                <a:srgbClr val="F8971D"/>
              </a:solidFill>
            </a:endParaRPr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1D42F5-1C54-4CE0-80B5-FD1635190BD2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221488-9F77-4261-9BE5-02605FA3E6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72" y="131417"/>
            <a:ext cx="2530021" cy="1417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4" r:id="rId4"/>
  </p:sldLayoutIdLst>
  <p:transition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style</a:t>
            </a:r>
            <a:endParaRPr lang="nl-NL" altLang="nl-NL" dirty="0"/>
          </a:p>
        </p:txBody>
      </p:sp>
      <p:sp>
        <p:nvSpPr>
          <p:cNvPr id="4100" name="Slide Number Placeholder 5"/>
          <p:cNvSpPr txBox="1">
            <a:spLocks/>
          </p:cNvSpPr>
          <p:nvPr userDrawn="1"/>
        </p:nvSpPr>
        <p:spPr bwMode="auto">
          <a:xfrm>
            <a:off x="11193889" y="6551704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nl-NL" sz="1100" dirty="0">
                <a:solidFill>
                  <a:srgbClr val="898989"/>
                </a:solidFill>
              </a:rPr>
              <a:t> </a:t>
            </a:r>
            <a:r>
              <a:rPr lang="en-US" altLang="nl-NL" sz="1100" dirty="0" err="1">
                <a:solidFill>
                  <a:srgbClr val="F8971D"/>
                </a:solidFill>
              </a:rPr>
              <a:t>pag</a:t>
            </a:r>
            <a:r>
              <a:rPr lang="en-US" altLang="nl-NL" sz="1100" dirty="0">
                <a:solidFill>
                  <a:srgbClr val="F8971D"/>
                </a:solidFill>
              </a:rPr>
              <a:t>  </a:t>
            </a:r>
            <a:fld id="{429BEF94-6FA6-4872-AABF-4D5F686736C1}" type="slidenum">
              <a:rPr lang="en-US" altLang="nl-NL" sz="1100">
                <a:solidFill>
                  <a:srgbClr val="F8971D"/>
                </a:solidFill>
              </a:rPr>
              <a:pPr algn="r" eaLnBrk="1" hangingPunct="1"/>
              <a:t>‹nr.›</a:t>
            </a:fld>
            <a:endParaRPr lang="en-US" altLang="nl-NL" sz="1100" dirty="0">
              <a:solidFill>
                <a:srgbClr val="F8971D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56" y="6535875"/>
            <a:ext cx="3261784" cy="20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Communicatieplan 2018 - InZicht</a:t>
            </a: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F561D6-4D78-4F0C-BDDE-6DE4073F8034}" type="datetime1">
              <a:rPr lang="nl-NL" smtClean="0"/>
              <a:t>25-11-2019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8971D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88359" y="2076278"/>
            <a:ext cx="179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8971D"/>
                </a:solidFill>
              </a:rPr>
              <a:t>Kan ik daar bij aansluiten? </a:t>
            </a:r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1914043" y="2365463"/>
            <a:ext cx="8229600" cy="714291"/>
          </a:xfrm>
        </p:spPr>
        <p:txBody>
          <a:bodyPr/>
          <a:lstStyle/>
          <a:p>
            <a:pPr algn="ctr"/>
            <a:r>
              <a:rPr lang="en-US" sz="4400" dirty="0"/>
              <a:t>Welkom </a:t>
            </a:r>
            <a:r>
              <a:rPr lang="en-US" sz="4400" dirty="0" err="1"/>
              <a:t>bij</a:t>
            </a:r>
            <a:r>
              <a:rPr lang="en-US" sz="4400" dirty="0"/>
              <a:t> de IB Relatiedag 2019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3285643" y="3548532"/>
            <a:ext cx="5486400" cy="117839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596D74"/>
                </a:solidFill>
              </a:rPr>
              <a:t>Proef de toekomst</a:t>
            </a:r>
            <a:endParaRPr lang="nl-NL" sz="4000" b="1" dirty="0">
              <a:solidFill>
                <a:srgbClr val="596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92CD44D-32C1-443E-979F-B9812425FF2E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85" y="1806108"/>
            <a:ext cx="7920031" cy="4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2668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/>
              <a:t>PoC</a:t>
            </a:r>
            <a:r>
              <a:rPr lang="en-US" dirty="0"/>
              <a:t> </a:t>
            </a:r>
            <a:r>
              <a:rPr lang="en-US" dirty="0" err="1"/>
              <a:t>Architectuur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nl-NL" b="1" dirty="0"/>
          </a:p>
          <a:p>
            <a:r>
              <a:rPr lang="nl-NL" b="1" dirty="0"/>
              <a:t>Doel van de POC</a:t>
            </a:r>
          </a:p>
          <a:p>
            <a:r>
              <a:rPr lang="nl-NL" dirty="0"/>
              <a:t>Aantonen dat Architectuur werkt en benoemde problemen oplost</a:t>
            </a:r>
          </a:p>
          <a:p>
            <a:endParaRPr lang="nl-NL" dirty="0"/>
          </a:p>
          <a:p>
            <a:r>
              <a:rPr lang="nl-NL" b="1" dirty="0"/>
              <a:t>Scope</a:t>
            </a:r>
          </a:p>
          <a:p>
            <a:r>
              <a:rPr lang="nl-NL" dirty="0"/>
              <a:t>Ombouwen VSV naar nieuwe situatie (product met 1 bron)</a:t>
            </a:r>
          </a:p>
          <a:p>
            <a:r>
              <a:rPr lang="nl-NL" dirty="0"/>
              <a:t>Oplevering van potentieel </a:t>
            </a:r>
            <a:r>
              <a:rPr lang="nl-NL" dirty="0" err="1"/>
              <a:t>releasebaar</a:t>
            </a:r>
            <a:r>
              <a:rPr lang="nl-NL" dirty="0"/>
              <a:t> product</a:t>
            </a:r>
          </a:p>
          <a:p>
            <a:endParaRPr lang="nl-NL" dirty="0"/>
          </a:p>
          <a:p>
            <a:r>
              <a:rPr lang="nl-NL" b="1" dirty="0"/>
              <a:t>Bewijsvoering van zaken</a:t>
            </a:r>
          </a:p>
          <a:p>
            <a:r>
              <a:rPr lang="nl-NL" dirty="0"/>
              <a:t>Werking van nieuwe services</a:t>
            </a:r>
          </a:p>
          <a:p>
            <a:r>
              <a:rPr lang="nl-NL" dirty="0"/>
              <a:t>Samenwerking van alle componenten</a:t>
            </a:r>
          </a:p>
          <a:p>
            <a:r>
              <a:rPr lang="nl-NL" dirty="0"/>
              <a:t>Koppeling met bestaande situatie (interfaces en interoperabiliteit)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2A1DE6-B9D1-4FEC-AE66-3D19444E8FE3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485433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Onderzoeksvragen </a:t>
            </a:r>
            <a:r>
              <a:rPr lang="nl-NL" sz="3600" dirty="0" err="1"/>
              <a:t>PoC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b="1" dirty="0"/>
          </a:p>
          <a:p>
            <a:r>
              <a:rPr lang="nl-NL" b="1" dirty="0"/>
              <a:t>Proces</a:t>
            </a:r>
          </a:p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?</a:t>
            </a:r>
            <a:endParaRPr lang="nl-NL" dirty="0"/>
          </a:p>
          <a:p>
            <a:r>
              <a:rPr lang="nl-NL" dirty="0"/>
              <a:t>Waar lopen we tegenaan?</a:t>
            </a:r>
          </a:p>
          <a:p>
            <a:r>
              <a:rPr lang="en-US" dirty="0"/>
              <a:t>Wat is de </a:t>
            </a:r>
            <a:r>
              <a:rPr lang="en-US" dirty="0" err="1"/>
              <a:t>aanpak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migratie</a:t>
            </a:r>
            <a:r>
              <a:rPr lang="en-US" dirty="0"/>
              <a:t>?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Techniek</a:t>
            </a:r>
          </a:p>
          <a:p>
            <a:r>
              <a:rPr lang="nl-NL" dirty="0"/>
              <a:t>Welke </a:t>
            </a:r>
            <a:r>
              <a:rPr lang="nl-NL" dirty="0" err="1"/>
              <a:t>granulariteit</a:t>
            </a:r>
            <a:r>
              <a:rPr lang="nl-NL" dirty="0"/>
              <a:t> voor services is noodzakelijk</a:t>
            </a:r>
          </a:p>
          <a:p>
            <a:r>
              <a:rPr lang="nl-NL" dirty="0"/>
              <a:t>Welke logica kunnen we herbouwen, welke moeten we in stand houden</a:t>
            </a:r>
          </a:p>
          <a:p>
            <a:r>
              <a:rPr lang="nl-NL" dirty="0"/>
              <a:t>Technische realisatie kijkend naar toekomst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33AF8EE-9432-4DD2-9026-7E76B263F97D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5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2" y="1964741"/>
            <a:ext cx="2796420" cy="279642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130287" y="894523"/>
            <a:ext cx="361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i="1" dirty="0">
                <a:solidFill>
                  <a:srgbClr val="4A5C69"/>
                </a:solidFill>
              </a:rPr>
              <a:t>En als de POC geslaagd is…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948137" y="5247862"/>
            <a:ext cx="577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8971D"/>
                </a:solidFill>
              </a:rPr>
              <a:t>Aan de slag met onze producten!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B641E6-78F3-49CB-92B3-582E0F205B58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76538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52650" y="621889"/>
            <a:ext cx="7886700" cy="994172"/>
          </a:xfrm>
        </p:spPr>
        <p:txBody>
          <a:bodyPr/>
          <a:lstStyle/>
          <a:p>
            <a:r>
              <a:rPr lang="nl-NL" dirty="0">
                <a:solidFill>
                  <a:srgbClr val="F8971D"/>
                </a:solidFill>
              </a:rPr>
              <a:t>Ambitie 2020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330022" y="1621982"/>
            <a:ext cx="6602482" cy="4029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4A5C69"/>
                </a:solidFill>
              </a:rPr>
              <a:t>In 2020 starten we met onze huidige producten</a:t>
            </a:r>
          </a:p>
          <a:p>
            <a:pPr marL="514350" lvl="1" indent="-285750">
              <a:buFontTx/>
              <a:buChar char="-"/>
            </a:pPr>
            <a:r>
              <a:rPr lang="nl-NL" sz="2400" dirty="0">
                <a:solidFill>
                  <a:srgbClr val="4A5C69"/>
                </a:solidFill>
              </a:rPr>
              <a:t>Rechtmatigheidssignalen</a:t>
            </a:r>
          </a:p>
          <a:p>
            <a:pPr marL="514350" lvl="1" indent="-285750">
              <a:buFontTx/>
              <a:buChar char="-"/>
            </a:pPr>
            <a:r>
              <a:rPr lang="nl-NL" sz="2400" dirty="0">
                <a:solidFill>
                  <a:srgbClr val="4A5C69"/>
                </a:solidFill>
              </a:rPr>
              <a:t>Kwijtschelding lokale belastingen (KWS)</a:t>
            </a:r>
          </a:p>
          <a:p>
            <a:pPr marL="514350" lvl="1" indent="-285750">
              <a:buFontTx/>
              <a:buChar char="-"/>
            </a:pPr>
            <a:r>
              <a:rPr lang="nl-NL" sz="2400" dirty="0">
                <a:solidFill>
                  <a:srgbClr val="4A5C69"/>
                </a:solidFill>
              </a:rPr>
              <a:t>Bijzondere bijstand</a:t>
            </a:r>
          </a:p>
          <a:p>
            <a:pPr marL="514350" lvl="1" indent="-285750">
              <a:buFontTx/>
              <a:buChar char="-"/>
            </a:pPr>
            <a:r>
              <a:rPr lang="nl-NL" sz="2400" dirty="0">
                <a:solidFill>
                  <a:srgbClr val="4A5C69"/>
                </a:solidFill>
              </a:rPr>
              <a:t>Bijstandsdebiteuren</a:t>
            </a:r>
          </a:p>
          <a:p>
            <a:pPr marL="514350" lvl="1" indent="-285750">
              <a:buFontTx/>
              <a:buChar char="-"/>
            </a:pPr>
            <a:r>
              <a:rPr lang="nl-NL" sz="2400" dirty="0">
                <a:solidFill>
                  <a:srgbClr val="4A5C69"/>
                </a:solidFill>
              </a:rPr>
              <a:t>Voortijdig schoolverlaters (VSV)</a:t>
            </a:r>
          </a:p>
          <a:p>
            <a:pPr marL="514350" lvl="1" indent="-285750">
              <a:buFontTx/>
              <a:buChar char="-"/>
            </a:pPr>
            <a:r>
              <a:rPr lang="nl-NL" sz="2400" dirty="0">
                <a:solidFill>
                  <a:srgbClr val="4A5C69"/>
                </a:solidFill>
              </a:rPr>
              <a:t>Jongeren in beeld</a:t>
            </a:r>
          </a:p>
          <a:p>
            <a:pPr>
              <a:defRPr/>
            </a:pPr>
            <a:endParaRPr lang="en-US" sz="2400" kern="0" dirty="0">
              <a:solidFill>
                <a:srgbClr val="4A5C69"/>
              </a:solidFill>
            </a:endParaRPr>
          </a:p>
          <a:p>
            <a:pPr>
              <a:defRPr/>
            </a:pPr>
            <a:endParaRPr lang="nl-NL" sz="2400" kern="0" dirty="0">
              <a:solidFill>
                <a:srgbClr val="4A5C69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4A5C69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4A5C69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4A5C69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49433BFE-1DAD-4D58-9715-38A8A8DAAFB7}"/>
              </a:ext>
            </a:extLst>
          </p:cNvPr>
          <p:cNvSpPr>
            <a:spLocks/>
          </p:cNvSpPr>
          <p:nvPr/>
        </p:nvSpPr>
        <p:spPr bwMode="auto">
          <a:xfrm>
            <a:off x="2152650" y="3097284"/>
            <a:ext cx="876300" cy="876300"/>
          </a:xfrm>
          <a:custGeom>
            <a:avLst/>
            <a:gdLst>
              <a:gd name="T0" fmla="*/ 3152 w 3681"/>
              <a:gd name="T1" fmla="*/ 1791 h 3681"/>
              <a:gd name="T2" fmla="*/ 1890 w 3681"/>
              <a:gd name="T3" fmla="*/ 49 h 3681"/>
              <a:gd name="T4" fmla="*/ 1791 w 3681"/>
              <a:gd name="T5" fmla="*/ 49 h 3681"/>
              <a:gd name="T6" fmla="*/ 529 w 3681"/>
              <a:gd name="T7" fmla="*/ 1791 h 3681"/>
              <a:gd name="T8" fmla="*/ 0 w 3681"/>
              <a:gd name="T9" fmla="*/ 1840 h 3681"/>
              <a:gd name="T10" fmla="*/ 529 w 3681"/>
              <a:gd name="T11" fmla="*/ 1890 h 3681"/>
              <a:gd name="T12" fmla="*/ 1791 w 3681"/>
              <a:gd name="T13" fmla="*/ 3631 h 3681"/>
              <a:gd name="T14" fmla="*/ 1890 w 3681"/>
              <a:gd name="T15" fmla="*/ 3631 h 3681"/>
              <a:gd name="T16" fmla="*/ 3152 w 3681"/>
              <a:gd name="T17" fmla="*/ 1890 h 3681"/>
              <a:gd name="T18" fmla="*/ 3681 w 3681"/>
              <a:gd name="T19" fmla="*/ 1840 h 3681"/>
              <a:gd name="T20" fmla="*/ 3003 w 3681"/>
              <a:gd name="T21" fmla="*/ 1791 h 3681"/>
              <a:gd name="T22" fmla="*/ 1890 w 3681"/>
              <a:gd name="T23" fmla="*/ 1207 h 3681"/>
              <a:gd name="T24" fmla="*/ 3003 w 3681"/>
              <a:gd name="T25" fmla="*/ 1791 h 3681"/>
              <a:gd name="T26" fmla="*/ 1737 w 3681"/>
              <a:gd name="T27" fmla="*/ 1840 h 3681"/>
              <a:gd name="T28" fmla="*/ 1944 w 3681"/>
              <a:gd name="T29" fmla="*/ 1840 h 3681"/>
              <a:gd name="T30" fmla="*/ 1791 w 3681"/>
              <a:gd name="T31" fmla="*/ 1593 h 3681"/>
              <a:gd name="T32" fmla="*/ 1356 w 3681"/>
              <a:gd name="T33" fmla="*/ 1791 h 3681"/>
              <a:gd name="T34" fmla="*/ 1791 w 3681"/>
              <a:gd name="T35" fmla="*/ 1593 h 3681"/>
              <a:gd name="T36" fmla="*/ 1791 w 3681"/>
              <a:gd name="T37" fmla="*/ 2087 h 3681"/>
              <a:gd name="T38" fmla="*/ 1356 w 3681"/>
              <a:gd name="T39" fmla="*/ 1890 h 3681"/>
              <a:gd name="T40" fmla="*/ 1890 w 3681"/>
              <a:gd name="T41" fmla="*/ 2087 h 3681"/>
              <a:gd name="T42" fmla="*/ 2325 w 3681"/>
              <a:gd name="T43" fmla="*/ 1890 h 3681"/>
              <a:gd name="T44" fmla="*/ 1890 w 3681"/>
              <a:gd name="T45" fmla="*/ 2087 h 3681"/>
              <a:gd name="T46" fmla="*/ 1890 w 3681"/>
              <a:gd name="T47" fmla="*/ 1593 h 3681"/>
              <a:gd name="T48" fmla="*/ 2325 w 3681"/>
              <a:gd name="T49" fmla="*/ 1791 h 3681"/>
              <a:gd name="T50" fmla="*/ 1791 w 3681"/>
              <a:gd name="T51" fmla="*/ 678 h 3681"/>
              <a:gd name="T52" fmla="*/ 1208 w 3681"/>
              <a:gd name="T53" fmla="*/ 1791 h 3681"/>
              <a:gd name="T54" fmla="*/ 1791 w 3681"/>
              <a:gd name="T55" fmla="*/ 678 h 3681"/>
              <a:gd name="T56" fmla="*/ 1208 w 3681"/>
              <a:gd name="T57" fmla="*/ 1890 h 3681"/>
              <a:gd name="T58" fmla="*/ 1791 w 3681"/>
              <a:gd name="T59" fmla="*/ 3003 h 3681"/>
              <a:gd name="T60" fmla="*/ 1890 w 3681"/>
              <a:gd name="T61" fmla="*/ 3003 h 3681"/>
              <a:gd name="T62" fmla="*/ 2474 w 3681"/>
              <a:gd name="T63" fmla="*/ 1890 h 3681"/>
              <a:gd name="T64" fmla="*/ 1890 w 3681"/>
              <a:gd name="T65" fmla="*/ 3003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81" h="3681">
                <a:moveTo>
                  <a:pt x="3632" y="1791"/>
                </a:moveTo>
                <a:cubicBezTo>
                  <a:pt x="3152" y="1791"/>
                  <a:pt x="3152" y="1791"/>
                  <a:pt x="3152" y="1791"/>
                </a:cubicBezTo>
                <a:cubicBezTo>
                  <a:pt x="3126" y="1107"/>
                  <a:pt x="2574" y="555"/>
                  <a:pt x="1890" y="529"/>
                </a:cubicBezTo>
                <a:cubicBezTo>
                  <a:pt x="1890" y="49"/>
                  <a:pt x="1890" y="49"/>
                  <a:pt x="1890" y="49"/>
                </a:cubicBezTo>
                <a:cubicBezTo>
                  <a:pt x="1890" y="22"/>
                  <a:pt x="1868" y="0"/>
                  <a:pt x="1841" y="0"/>
                </a:cubicBezTo>
                <a:cubicBezTo>
                  <a:pt x="1813" y="0"/>
                  <a:pt x="1791" y="22"/>
                  <a:pt x="1791" y="49"/>
                </a:cubicBezTo>
                <a:cubicBezTo>
                  <a:pt x="1791" y="529"/>
                  <a:pt x="1791" y="529"/>
                  <a:pt x="1791" y="529"/>
                </a:cubicBezTo>
                <a:cubicBezTo>
                  <a:pt x="1107" y="555"/>
                  <a:pt x="555" y="1107"/>
                  <a:pt x="529" y="1791"/>
                </a:cubicBezTo>
                <a:cubicBezTo>
                  <a:pt x="49" y="1791"/>
                  <a:pt x="49" y="1791"/>
                  <a:pt x="49" y="1791"/>
                </a:cubicBezTo>
                <a:cubicBezTo>
                  <a:pt x="22" y="1791"/>
                  <a:pt x="0" y="1813"/>
                  <a:pt x="0" y="1840"/>
                </a:cubicBezTo>
                <a:cubicBezTo>
                  <a:pt x="0" y="1868"/>
                  <a:pt x="22" y="1890"/>
                  <a:pt x="49" y="1890"/>
                </a:cubicBezTo>
                <a:cubicBezTo>
                  <a:pt x="529" y="1890"/>
                  <a:pt x="529" y="1890"/>
                  <a:pt x="529" y="1890"/>
                </a:cubicBezTo>
                <a:cubicBezTo>
                  <a:pt x="555" y="2574"/>
                  <a:pt x="1107" y="3126"/>
                  <a:pt x="1791" y="3151"/>
                </a:cubicBezTo>
                <a:cubicBezTo>
                  <a:pt x="1791" y="3631"/>
                  <a:pt x="1791" y="3631"/>
                  <a:pt x="1791" y="3631"/>
                </a:cubicBezTo>
                <a:cubicBezTo>
                  <a:pt x="1791" y="3659"/>
                  <a:pt x="1813" y="3681"/>
                  <a:pt x="1841" y="3681"/>
                </a:cubicBezTo>
                <a:cubicBezTo>
                  <a:pt x="1868" y="3681"/>
                  <a:pt x="1890" y="3659"/>
                  <a:pt x="1890" y="3631"/>
                </a:cubicBezTo>
                <a:cubicBezTo>
                  <a:pt x="1890" y="3151"/>
                  <a:pt x="1890" y="3151"/>
                  <a:pt x="1890" y="3151"/>
                </a:cubicBezTo>
                <a:cubicBezTo>
                  <a:pt x="2574" y="3126"/>
                  <a:pt x="3126" y="2574"/>
                  <a:pt x="3152" y="1890"/>
                </a:cubicBezTo>
                <a:cubicBezTo>
                  <a:pt x="3632" y="1890"/>
                  <a:pt x="3632" y="1890"/>
                  <a:pt x="3632" y="1890"/>
                </a:cubicBezTo>
                <a:cubicBezTo>
                  <a:pt x="3659" y="1890"/>
                  <a:pt x="3681" y="1868"/>
                  <a:pt x="3681" y="1840"/>
                </a:cubicBezTo>
                <a:cubicBezTo>
                  <a:pt x="3681" y="1813"/>
                  <a:pt x="3659" y="1791"/>
                  <a:pt x="3632" y="1791"/>
                </a:cubicBezTo>
                <a:close/>
                <a:moveTo>
                  <a:pt x="3003" y="1791"/>
                </a:moveTo>
                <a:cubicBezTo>
                  <a:pt x="2474" y="1791"/>
                  <a:pt x="2474" y="1791"/>
                  <a:pt x="2474" y="1791"/>
                </a:cubicBezTo>
                <a:cubicBezTo>
                  <a:pt x="2449" y="1480"/>
                  <a:pt x="2201" y="1231"/>
                  <a:pt x="1890" y="1207"/>
                </a:cubicBezTo>
                <a:cubicBezTo>
                  <a:pt x="1890" y="678"/>
                  <a:pt x="1890" y="678"/>
                  <a:pt x="1890" y="678"/>
                </a:cubicBezTo>
                <a:cubicBezTo>
                  <a:pt x="2492" y="703"/>
                  <a:pt x="2978" y="1188"/>
                  <a:pt x="3003" y="1791"/>
                </a:cubicBezTo>
                <a:close/>
                <a:moveTo>
                  <a:pt x="1841" y="1943"/>
                </a:moveTo>
                <a:cubicBezTo>
                  <a:pt x="1784" y="1943"/>
                  <a:pt x="1737" y="1897"/>
                  <a:pt x="1737" y="1840"/>
                </a:cubicBezTo>
                <a:cubicBezTo>
                  <a:pt x="1737" y="1783"/>
                  <a:pt x="1784" y="1737"/>
                  <a:pt x="1841" y="1737"/>
                </a:cubicBezTo>
                <a:cubicBezTo>
                  <a:pt x="1897" y="1737"/>
                  <a:pt x="1944" y="1783"/>
                  <a:pt x="1944" y="1840"/>
                </a:cubicBezTo>
                <a:cubicBezTo>
                  <a:pt x="1944" y="1897"/>
                  <a:pt x="1897" y="1943"/>
                  <a:pt x="1841" y="1943"/>
                </a:cubicBezTo>
                <a:close/>
                <a:moveTo>
                  <a:pt x="1791" y="1593"/>
                </a:moveTo>
                <a:cubicBezTo>
                  <a:pt x="1692" y="1613"/>
                  <a:pt x="1614" y="1692"/>
                  <a:pt x="1594" y="1791"/>
                </a:cubicBezTo>
                <a:cubicBezTo>
                  <a:pt x="1356" y="1791"/>
                  <a:pt x="1356" y="1791"/>
                  <a:pt x="1356" y="1791"/>
                </a:cubicBezTo>
                <a:cubicBezTo>
                  <a:pt x="1379" y="1562"/>
                  <a:pt x="1562" y="1379"/>
                  <a:pt x="1791" y="1356"/>
                </a:cubicBezTo>
                <a:lnTo>
                  <a:pt x="1791" y="1593"/>
                </a:lnTo>
                <a:close/>
                <a:moveTo>
                  <a:pt x="1594" y="1890"/>
                </a:moveTo>
                <a:cubicBezTo>
                  <a:pt x="1614" y="1989"/>
                  <a:pt x="1692" y="2067"/>
                  <a:pt x="1791" y="2087"/>
                </a:cubicBezTo>
                <a:cubicBezTo>
                  <a:pt x="1791" y="2325"/>
                  <a:pt x="1791" y="2325"/>
                  <a:pt x="1791" y="2325"/>
                </a:cubicBezTo>
                <a:cubicBezTo>
                  <a:pt x="1562" y="2301"/>
                  <a:pt x="1379" y="2119"/>
                  <a:pt x="1356" y="1890"/>
                </a:cubicBezTo>
                <a:lnTo>
                  <a:pt x="1594" y="1890"/>
                </a:lnTo>
                <a:close/>
                <a:moveTo>
                  <a:pt x="1890" y="2087"/>
                </a:moveTo>
                <a:cubicBezTo>
                  <a:pt x="1989" y="2067"/>
                  <a:pt x="2067" y="1989"/>
                  <a:pt x="2087" y="1890"/>
                </a:cubicBezTo>
                <a:cubicBezTo>
                  <a:pt x="2325" y="1890"/>
                  <a:pt x="2325" y="1890"/>
                  <a:pt x="2325" y="1890"/>
                </a:cubicBezTo>
                <a:cubicBezTo>
                  <a:pt x="2302" y="2119"/>
                  <a:pt x="2119" y="2301"/>
                  <a:pt x="1890" y="2325"/>
                </a:cubicBezTo>
                <a:lnTo>
                  <a:pt x="1890" y="2087"/>
                </a:lnTo>
                <a:close/>
                <a:moveTo>
                  <a:pt x="2087" y="1791"/>
                </a:moveTo>
                <a:cubicBezTo>
                  <a:pt x="2067" y="1692"/>
                  <a:pt x="1989" y="1613"/>
                  <a:pt x="1890" y="1593"/>
                </a:cubicBezTo>
                <a:cubicBezTo>
                  <a:pt x="1890" y="1356"/>
                  <a:pt x="1890" y="1356"/>
                  <a:pt x="1890" y="1356"/>
                </a:cubicBezTo>
                <a:cubicBezTo>
                  <a:pt x="2119" y="1379"/>
                  <a:pt x="2302" y="1562"/>
                  <a:pt x="2325" y="1791"/>
                </a:cubicBezTo>
                <a:lnTo>
                  <a:pt x="2087" y="1791"/>
                </a:lnTo>
                <a:close/>
                <a:moveTo>
                  <a:pt x="1791" y="678"/>
                </a:moveTo>
                <a:cubicBezTo>
                  <a:pt x="1791" y="1207"/>
                  <a:pt x="1791" y="1207"/>
                  <a:pt x="1791" y="1207"/>
                </a:cubicBezTo>
                <a:cubicBezTo>
                  <a:pt x="1480" y="1231"/>
                  <a:pt x="1232" y="1480"/>
                  <a:pt x="1208" y="1791"/>
                </a:cubicBezTo>
                <a:cubicBezTo>
                  <a:pt x="678" y="1791"/>
                  <a:pt x="678" y="1791"/>
                  <a:pt x="678" y="1791"/>
                </a:cubicBezTo>
                <a:cubicBezTo>
                  <a:pt x="703" y="1188"/>
                  <a:pt x="1189" y="703"/>
                  <a:pt x="1791" y="678"/>
                </a:cubicBezTo>
                <a:close/>
                <a:moveTo>
                  <a:pt x="678" y="1890"/>
                </a:moveTo>
                <a:cubicBezTo>
                  <a:pt x="1208" y="1890"/>
                  <a:pt x="1208" y="1890"/>
                  <a:pt x="1208" y="1890"/>
                </a:cubicBezTo>
                <a:cubicBezTo>
                  <a:pt x="1232" y="2201"/>
                  <a:pt x="1480" y="2449"/>
                  <a:pt x="1791" y="2473"/>
                </a:cubicBezTo>
                <a:cubicBezTo>
                  <a:pt x="1791" y="3003"/>
                  <a:pt x="1791" y="3003"/>
                  <a:pt x="1791" y="3003"/>
                </a:cubicBezTo>
                <a:cubicBezTo>
                  <a:pt x="1189" y="2977"/>
                  <a:pt x="703" y="2492"/>
                  <a:pt x="678" y="1890"/>
                </a:cubicBezTo>
                <a:close/>
                <a:moveTo>
                  <a:pt x="1890" y="3003"/>
                </a:moveTo>
                <a:cubicBezTo>
                  <a:pt x="1890" y="2473"/>
                  <a:pt x="1890" y="2473"/>
                  <a:pt x="1890" y="2473"/>
                </a:cubicBezTo>
                <a:cubicBezTo>
                  <a:pt x="2201" y="2449"/>
                  <a:pt x="2449" y="2201"/>
                  <a:pt x="2474" y="1890"/>
                </a:cubicBezTo>
                <a:cubicBezTo>
                  <a:pt x="3003" y="1890"/>
                  <a:pt x="3003" y="1890"/>
                  <a:pt x="3003" y="1890"/>
                </a:cubicBezTo>
                <a:cubicBezTo>
                  <a:pt x="2978" y="2492"/>
                  <a:pt x="2492" y="2977"/>
                  <a:pt x="1890" y="30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2939498" y="5744817"/>
            <a:ext cx="6602482" cy="55659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Huidige dienstverlening blijft gewoon beschikbaar!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22CC8EB-44A7-4695-9EE5-25C69EE490F6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26873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CE298E2-1B96-44E5-A9D6-306784D793B4}"/>
              </a:ext>
            </a:extLst>
          </p:cNvPr>
          <p:cNvSpPr/>
          <p:nvPr/>
        </p:nvSpPr>
        <p:spPr>
          <a:xfrm rot="16200000">
            <a:off x="9547999" y="-188181"/>
            <a:ext cx="1428851" cy="2075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1692967" y="621889"/>
            <a:ext cx="8507896" cy="56397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020960" y="924339"/>
            <a:ext cx="7789791" cy="69172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Menukaart</a:t>
            </a:r>
          </a:p>
        </p:txBody>
      </p:sp>
      <p:sp>
        <p:nvSpPr>
          <p:cNvPr id="4" name="Rechthoek 3"/>
          <p:cNvSpPr/>
          <p:nvPr/>
        </p:nvSpPr>
        <p:spPr>
          <a:xfrm>
            <a:off x="2020961" y="1657319"/>
            <a:ext cx="38663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b="1" i="1" dirty="0"/>
              <a:t>Samengestelde antwoorden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Recht op Bijstand?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Recht op Kwijtschelding?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Recht op Bijzondere bijstand?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Recht op voorzieningen?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</a:p>
        </p:txBody>
      </p:sp>
      <p:sp>
        <p:nvSpPr>
          <p:cNvPr id="9" name="Rechthoek 8"/>
          <p:cNvSpPr/>
          <p:nvPr/>
        </p:nvSpPr>
        <p:spPr>
          <a:xfrm>
            <a:off x="2020960" y="3691439"/>
            <a:ext cx="38663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b="1" i="1" dirty="0"/>
              <a:t>Vraag-antwoord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Voertuigbezit?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Woningbezit?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Eigen onderneming?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Student?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039685" y="1657319"/>
            <a:ext cx="38663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b="1" i="1" dirty="0"/>
              <a:t>Slimme logica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Toets inkomensnorm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Toets vermogensnorm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het indicatief netto-inkomen?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Bepaling kostendelers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</a:p>
        </p:txBody>
      </p:sp>
      <p:sp>
        <p:nvSpPr>
          <p:cNvPr id="13" name="Rechthoek 12"/>
          <p:cNvSpPr/>
          <p:nvPr/>
        </p:nvSpPr>
        <p:spPr>
          <a:xfrm>
            <a:off x="6039684" y="3691439"/>
            <a:ext cx="38663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l-NL" b="1" i="1" dirty="0"/>
              <a:t>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Verandering in leefsituatie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Verandering in inkomen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Verandering in vermogen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Voortijdig schoolverlater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693061" y="5695126"/>
            <a:ext cx="450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Conform wet- &amp; regelgeving (AVG-</a:t>
            </a:r>
            <a:r>
              <a:rPr lang="nl-NL" sz="2000" b="1" dirty="0" err="1">
                <a:solidFill>
                  <a:schemeClr val="bg1"/>
                </a:solidFill>
              </a:rPr>
              <a:t>proof</a:t>
            </a:r>
            <a:r>
              <a:rPr lang="nl-NL" sz="2000" b="1" dirty="0">
                <a:solidFill>
                  <a:schemeClr val="bg1"/>
                </a:solidFill>
              </a:rPr>
              <a:t>)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7605185" y="6448426"/>
            <a:ext cx="2844800" cy="365125"/>
          </a:xfrm>
        </p:spPr>
        <p:txBody>
          <a:bodyPr/>
          <a:lstStyle/>
          <a:p>
            <a:pPr>
              <a:defRPr/>
            </a:pPr>
            <a:fld id="{94786A1C-93B6-4144-B336-E9FDC6851D28}" type="datetime1">
              <a:rPr lang="nl-NL" smtClean="0"/>
              <a:t>25-11-2019</a:t>
            </a:fld>
            <a:endParaRPr lang="nl-NL" dirty="0"/>
          </a:p>
        </p:txBody>
      </p:sp>
      <p:sp>
        <p:nvSpPr>
          <p:cNvPr id="3" name="Afgeronde rechthoek 2"/>
          <p:cNvSpPr/>
          <p:nvPr/>
        </p:nvSpPr>
        <p:spPr>
          <a:xfrm>
            <a:off x="7794173" y="357502"/>
            <a:ext cx="2217738" cy="546208"/>
          </a:xfrm>
          <a:prstGeom prst="roundRect">
            <a:avLst/>
          </a:prstGeom>
          <a:solidFill>
            <a:srgbClr val="F897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Start in 2020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12045783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239618" y="1621982"/>
            <a:ext cx="8209721" cy="4029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4A5C69"/>
                </a:solidFill>
              </a:rPr>
              <a:t>Wat levert het straks op?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4A5C69"/>
                </a:solidFill>
              </a:rPr>
              <a:t>Zelf bepalen welke broninformatie nodig is op welk moment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4A5C69"/>
                </a:solidFill>
              </a:rPr>
              <a:t>Het kunnen bieden van inzicht in (financiële) situatie aan de inwoner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4A5C69"/>
                </a:solidFill>
              </a:rPr>
              <a:t>Toepassen van slimme logica vanaf start aanvraagproces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4A5C69"/>
                </a:solidFill>
              </a:rPr>
              <a:t>Sneller antwoord op vragen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4A5C69"/>
                </a:solidFill>
              </a:rPr>
              <a:t>Signalering van wijzigingen in (financiële) situatie burger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4A5C69"/>
                </a:solidFill>
              </a:rPr>
              <a:t>…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52650" y="621889"/>
            <a:ext cx="7886700" cy="994172"/>
          </a:xfrm>
        </p:spPr>
        <p:txBody>
          <a:bodyPr/>
          <a:lstStyle/>
          <a:p>
            <a:r>
              <a:rPr lang="nl-NL" dirty="0">
                <a:solidFill>
                  <a:srgbClr val="F8971D"/>
                </a:solidFill>
              </a:rPr>
              <a:t>Ambitie 2020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68732E2-D858-498E-852D-59AB175C488F}"/>
              </a:ext>
            </a:extLst>
          </p:cNvPr>
          <p:cNvSpPr>
            <a:spLocks/>
          </p:cNvSpPr>
          <p:nvPr/>
        </p:nvSpPr>
        <p:spPr bwMode="auto">
          <a:xfrm>
            <a:off x="8904323" y="4065858"/>
            <a:ext cx="873919" cy="596504"/>
          </a:xfrm>
          <a:custGeom>
            <a:avLst/>
            <a:gdLst>
              <a:gd name="T0" fmla="*/ 3555 w 3673"/>
              <a:gd name="T1" fmla="*/ 1382 h 2507"/>
              <a:gd name="T2" fmla="*/ 2554 w 3673"/>
              <a:gd name="T3" fmla="*/ 0 h 2507"/>
              <a:gd name="T4" fmla="*/ 1472 w 3673"/>
              <a:gd name="T5" fmla="*/ 203 h 2507"/>
              <a:gd name="T6" fmla="*/ 753 w 3673"/>
              <a:gd name="T7" fmla="*/ 230 h 2507"/>
              <a:gd name="T8" fmla="*/ 23 w 3673"/>
              <a:gd name="T9" fmla="*/ 1596 h 2507"/>
              <a:gd name="T10" fmla="*/ 0 w 3673"/>
              <a:gd name="T11" fmla="*/ 1775 h 2507"/>
              <a:gd name="T12" fmla="*/ 0 w 3673"/>
              <a:gd name="T13" fmla="*/ 1775 h 2507"/>
              <a:gd name="T14" fmla="*/ 0 w 3673"/>
              <a:gd name="T15" fmla="*/ 1776 h 2507"/>
              <a:gd name="T16" fmla="*/ 0 w 3673"/>
              <a:gd name="T17" fmla="*/ 1777 h 2507"/>
              <a:gd name="T18" fmla="*/ 0 w 3673"/>
              <a:gd name="T19" fmla="*/ 1777 h 2507"/>
              <a:gd name="T20" fmla="*/ 0 w 3673"/>
              <a:gd name="T21" fmla="*/ 1778 h 2507"/>
              <a:gd name="T22" fmla="*/ 0 w 3673"/>
              <a:gd name="T23" fmla="*/ 1778 h 2507"/>
              <a:gd name="T24" fmla="*/ 1456 w 3673"/>
              <a:gd name="T25" fmla="*/ 1778 h 2507"/>
              <a:gd name="T26" fmla="*/ 1475 w 3673"/>
              <a:gd name="T27" fmla="*/ 1370 h 2507"/>
              <a:gd name="T28" fmla="*/ 2217 w 3673"/>
              <a:gd name="T29" fmla="*/ 1749 h 2507"/>
              <a:gd name="T30" fmla="*/ 2945 w 3673"/>
              <a:gd name="T31" fmla="*/ 2507 h 2507"/>
              <a:gd name="T32" fmla="*/ 3673 w 3673"/>
              <a:gd name="T33" fmla="*/ 1778 h 2507"/>
              <a:gd name="T34" fmla="*/ 3673 w 3673"/>
              <a:gd name="T35" fmla="*/ 1777 h 2507"/>
              <a:gd name="T36" fmla="*/ 3673 w 3673"/>
              <a:gd name="T37" fmla="*/ 1777 h 2507"/>
              <a:gd name="T38" fmla="*/ 3673 w 3673"/>
              <a:gd name="T39" fmla="*/ 1776 h 2507"/>
              <a:gd name="T40" fmla="*/ 3673 w 3673"/>
              <a:gd name="T41" fmla="*/ 1776 h 2507"/>
              <a:gd name="T42" fmla="*/ 3673 w 3673"/>
              <a:gd name="T43" fmla="*/ 1775 h 2507"/>
              <a:gd name="T44" fmla="*/ 3673 w 3673"/>
              <a:gd name="T45" fmla="*/ 1775 h 2507"/>
              <a:gd name="T46" fmla="*/ 728 w 3673"/>
              <a:gd name="T47" fmla="*/ 2384 h 2507"/>
              <a:gd name="T48" fmla="*/ 123 w 3673"/>
              <a:gd name="T49" fmla="*/ 1778 h 2507"/>
              <a:gd name="T50" fmla="*/ 123 w 3673"/>
              <a:gd name="T51" fmla="*/ 1778 h 2507"/>
              <a:gd name="T52" fmla="*/ 123 w 3673"/>
              <a:gd name="T53" fmla="*/ 1777 h 2507"/>
              <a:gd name="T54" fmla="*/ 123 w 3673"/>
              <a:gd name="T55" fmla="*/ 1777 h 2507"/>
              <a:gd name="T56" fmla="*/ 123 w 3673"/>
              <a:gd name="T57" fmla="*/ 1776 h 2507"/>
              <a:gd name="T58" fmla="*/ 123 w 3673"/>
              <a:gd name="T59" fmla="*/ 1776 h 2507"/>
              <a:gd name="T60" fmla="*/ 123 w 3673"/>
              <a:gd name="T61" fmla="*/ 1775 h 2507"/>
              <a:gd name="T62" fmla="*/ 728 w 3673"/>
              <a:gd name="T63" fmla="*/ 1173 h 2507"/>
              <a:gd name="T64" fmla="*/ 1333 w 3673"/>
              <a:gd name="T65" fmla="*/ 1752 h 2507"/>
              <a:gd name="T66" fmla="*/ 728 w 3673"/>
              <a:gd name="T67" fmla="*/ 2384 h 2507"/>
              <a:gd name="T68" fmla="*/ 728 w 3673"/>
              <a:gd name="T69" fmla="*/ 1050 h 2507"/>
              <a:gd name="T70" fmla="*/ 861 w 3673"/>
              <a:gd name="T71" fmla="*/ 288 h 2507"/>
              <a:gd name="T72" fmla="*/ 1119 w 3673"/>
              <a:gd name="T73" fmla="*/ 123 h 2507"/>
              <a:gd name="T74" fmla="*/ 1345 w 3673"/>
              <a:gd name="T75" fmla="*/ 1392 h 2507"/>
              <a:gd name="T76" fmla="*/ 2172 w 3673"/>
              <a:gd name="T77" fmla="*/ 322 h 2507"/>
              <a:gd name="T78" fmla="*/ 1484 w 3673"/>
              <a:gd name="T79" fmla="*/ 899 h 2507"/>
              <a:gd name="T80" fmla="*/ 1472 w 3673"/>
              <a:gd name="T81" fmla="*/ 1247 h 2507"/>
              <a:gd name="T82" fmla="*/ 2193 w 3673"/>
              <a:gd name="T83" fmla="*/ 1026 h 2507"/>
              <a:gd name="T84" fmla="*/ 1472 w 3673"/>
              <a:gd name="T85" fmla="*/ 1247 h 2507"/>
              <a:gd name="T86" fmla="*/ 2554 w 3673"/>
              <a:gd name="T87" fmla="*/ 123 h 2507"/>
              <a:gd name="T88" fmla="*/ 2812 w 3673"/>
              <a:gd name="T89" fmla="*/ 288 h 2507"/>
              <a:gd name="T90" fmla="*/ 2945 w 3673"/>
              <a:gd name="T91" fmla="*/ 1050 h 2507"/>
              <a:gd name="T92" fmla="*/ 2294 w 3673"/>
              <a:gd name="T93" fmla="*/ 293 h 2507"/>
              <a:gd name="T94" fmla="*/ 3550 w 3673"/>
              <a:gd name="T95" fmla="*/ 1776 h 2507"/>
              <a:gd name="T96" fmla="*/ 3550 w 3673"/>
              <a:gd name="T97" fmla="*/ 1776 h 2507"/>
              <a:gd name="T98" fmla="*/ 3550 w 3673"/>
              <a:gd name="T99" fmla="*/ 1777 h 2507"/>
              <a:gd name="T100" fmla="*/ 3550 w 3673"/>
              <a:gd name="T101" fmla="*/ 1777 h 2507"/>
              <a:gd name="T102" fmla="*/ 3550 w 3673"/>
              <a:gd name="T103" fmla="*/ 1777 h 2507"/>
              <a:gd name="T104" fmla="*/ 3550 w 3673"/>
              <a:gd name="T105" fmla="*/ 1778 h 2507"/>
              <a:gd name="T106" fmla="*/ 2945 w 3673"/>
              <a:gd name="T107" fmla="*/ 2384 h 2507"/>
              <a:gd name="T108" fmla="*/ 2340 w 3673"/>
              <a:gd name="T109" fmla="*/ 1752 h 2507"/>
              <a:gd name="T110" fmla="*/ 2945 w 3673"/>
              <a:gd name="T111" fmla="*/ 1173 h 2507"/>
              <a:gd name="T112" fmla="*/ 3550 w 3673"/>
              <a:gd name="T113" fmla="*/ 1775 h 2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73" h="2507">
                <a:moveTo>
                  <a:pt x="3650" y="1596"/>
                </a:moveTo>
                <a:cubicBezTo>
                  <a:pt x="3630" y="1520"/>
                  <a:pt x="3598" y="1448"/>
                  <a:pt x="3555" y="1382"/>
                </a:cubicBezTo>
                <a:cubicBezTo>
                  <a:pt x="2920" y="230"/>
                  <a:pt x="2920" y="230"/>
                  <a:pt x="2920" y="230"/>
                </a:cubicBezTo>
                <a:cubicBezTo>
                  <a:pt x="2852" y="90"/>
                  <a:pt x="2709" y="0"/>
                  <a:pt x="2554" y="0"/>
                </a:cubicBezTo>
                <a:cubicBezTo>
                  <a:pt x="2410" y="0"/>
                  <a:pt x="2276" y="79"/>
                  <a:pt x="2202" y="202"/>
                </a:cubicBezTo>
                <a:cubicBezTo>
                  <a:pt x="1870" y="77"/>
                  <a:pt x="1589" y="157"/>
                  <a:pt x="1472" y="203"/>
                </a:cubicBezTo>
                <a:cubicBezTo>
                  <a:pt x="1397" y="80"/>
                  <a:pt x="1263" y="0"/>
                  <a:pt x="1119" y="0"/>
                </a:cubicBezTo>
                <a:cubicBezTo>
                  <a:pt x="964" y="0"/>
                  <a:pt x="821" y="90"/>
                  <a:pt x="753" y="230"/>
                </a:cubicBezTo>
                <a:cubicBezTo>
                  <a:pt x="118" y="1382"/>
                  <a:pt x="118" y="1382"/>
                  <a:pt x="118" y="1382"/>
                </a:cubicBezTo>
                <a:cubicBezTo>
                  <a:pt x="75" y="1448"/>
                  <a:pt x="43" y="1520"/>
                  <a:pt x="23" y="1596"/>
                </a:cubicBezTo>
                <a:cubicBezTo>
                  <a:pt x="8" y="1653"/>
                  <a:pt x="0" y="1713"/>
                  <a:pt x="0" y="1775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775"/>
                  <a:pt x="0" y="1775"/>
                  <a:pt x="0" y="1775"/>
                </a:cubicBezTo>
                <a:cubicBezTo>
                  <a:pt x="0" y="1776"/>
                  <a:pt x="0" y="1776"/>
                  <a:pt x="0" y="1776"/>
                </a:cubicBezTo>
                <a:cubicBezTo>
                  <a:pt x="0" y="1776"/>
                  <a:pt x="0" y="1776"/>
                  <a:pt x="0" y="1776"/>
                </a:cubicBezTo>
                <a:cubicBezTo>
                  <a:pt x="0" y="1776"/>
                  <a:pt x="0" y="1776"/>
                  <a:pt x="0" y="1776"/>
                </a:cubicBezTo>
                <a:cubicBezTo>
                  <a:pt x="0" y="1777"/>
                  <a:pt x="0" y="1777"/>
                  <a:pt x="0" y="1777"/>
                </a:cubicBezTo>
                <a:cubicBezTo>
                  <a:pt x="0" y="1777"/>
                  <a:pt x="0" y="1777"/>
                  <a:pt x="0" y="1777"/>
                </a:cubicBezTo>
                <a:cubicBezTo>
                  <a:pt x="0" y="1777"/>
                  <a:pt x="0" y="1777"/>
                  <a:pt x="0" y="1777"/>
                </a:cubicBezTo>
                <a:cubicBezTo>
                  <a:pt x="0" y="1777"/>
                  <a:pt x="0" y="1777"/>
                  <a:pt x="0" y="1777"/>
                </a:cubicBezTo>
                <a:cubicBezTo>
                  <a:pt x="0" y="1778"/>
                  <a:pt x="0" y="1778"/>
                  <a:pt x="0" y="1778"/>
                </a:cubicBezTo>
                <a:cubicBezTo>
                  <a:pt x="0" y="1778"/>
                  <a:pt x="0" y="1778"/>
                  <a:pt x="0" y="1778"/>
                </a:cubicBezTo>
                <a:cubicBezTo>
                  <a:pt x="0" y="1778"/>
                  <a:pt x="0" y="1778"/>
                  <a:pt x="0" y="1778"/>
                </a:cubicBezTo>
                <a:cubicBezTo>
                  <a:pt x="0" y="2180"/>
                  <a:pt x="327" y="2507"/>
                  <a:pt x="728" y="2507"/>
                </a:cubicBezTo>
                <a:cubicBezTo>
                  <a:pt x="1130" y="2507"/>
                  <a:pt x="1456" y="2180"/>
                  <a:pt x="1456" y="1778"/>
                </a:cubicBezTo>
                <a:cubicBezTo>
                  <a:pt x="1456" y="1768"/>
                  <a:pt x="1456" y="1758"/>
                  <a:pt x="1456" y="1749"/>
                </a:cubicBezTo>
                <a:cubicBezTo>
                  <a:pt x="1475" y="1370"/>
                  <a:pt x="1475" y="1370"/>
                  <a:pt x="1475" y="1370"/>
                </a:cubicBezTo>
                <a:cubicBezTo>
                  <a:pt x="2198" y="1370"/>
                  <a:pt x="2198" y="1370"/>
                  <a:pt x="2198" y="1370"/>
                </a:cubicBezTo>
                <a:cubicBezTo>
                  <a:pt x="2217" y="1749"/>
                  <a:pt x="2217" y="1749"/>
                  <a:pt x="2217" y="1749"/>
                </a:cubicBezTo>
                <a:cubicBezTo>
                  <a:pt x="2217" y="1758"/>
                  <a:pt x="2217" y="1768"/>
                  <a:pt x="2217" y="1778"/>
                </a:cubicBezTo>
                <a:cubicBezTo>
                  <a:pt x="2217" y="2180"/>
                  <a:pt x="2543" y="2507"/>
                  <a:pt x="2945" y="2507"/>
                </a:cubicBezTo>
                <a:cubicBezTo>
                  <a:pt x="3346" y="2507"/>
                  <a:pt x="3673" y="2180"/>
                  <a:pt x="3673" y="1778"/>
                </a:cubicBezTo>
                <a:cubicBezTo>
                  <a:pt x="3673" y="1778"/>
                  <a:pt x="3673" y="1778"/>
                  <a:pt x="3673" y="1778"/>
                </a:cubicBezTo>
                <a:cubicBezTo>
                  <a:pt x="3673" y="1778"/>
                  <a:pt x="3673" y="1778"/>
                  <a:pt x="3673" y="1778"/>
                </a:cubicBezTo>
                <a:cubicBezTo>
                  <a:pt x="3673" y="1777"/>
                  <a:pt x="3673" y="1777"/>
                  <a:pt x="3673" y="1777"/>
                </a:cubicBezTo>
                <a:cubicBezTo>
                  <a:pt x="3673" y="1777"/>
                  <a:pt x="3673" y="1777"/>
                  <a:pt x="3673" y="1777"/>
                </a:cubicBezTo>
                <a:cubicBezTo>
                  <a:pt x="3673" y="1777"/>
                  <a:pt x="3673" y="1777"/>
                  <a:pt x="3673" y="1777"/>
                </a:cubicBezTo>
                <a:cubicBezTo>
                  <a:pt x="3673" y="1777"/>
                  <a:pt x="3673" y="1777"/>
                  <a:pt x="3673" y="1777"/>
                </a:cubicBezTo>
                <a:cubicBezTo>
                  <a:pt x="3673" y="1776"/>
                  <a:pt x="3673" y="1776"/>
                  <a:pt x="3673" y="1776"/>
                </a:cubicBezTo>
                <a:cubicBezTo>
                  <a:pt x="3673" y="1776"/>
                  <a:pt x="3673" y="1776"/>
                  <a:pt x="3673" y="1776"/>
                </a:cubicBezTo>
                <a:cubicBezTo>
                  <a:pt x="3673" y="1776"/>
                  <a:pt x="3673" y="1776"/>
                  <a:pt x="3673" y="1776"/>
                </a:cubicBezTo>
                <a:cubicBezTo>
                  <a:pt x="3673" y="1775"/>
                  <a:pt x="3673" y="1775"/>
                  <a:pt x="3673" y="1775"/>
                </a:cubicBezTo>
                <a:cubicBezTo>
                  <a:pt x="3673" y="1775"/>
                  <a:pt x="3673" y="1775"/>
                  <a:pt x="3673" y="1775"/>
                </a:cubicBezTo>
                <a:cubicBezTo>
                  <a:pt x="3673" y="1775"/>
                  <a:pt x="3673" y="1775"/>
                  <a:pt x="3673" y="1775"/>
                </a:cubicBezTo>
                <a:cubicBezTo>
                  <a:pt x="3673" y="1775"/>
                  <a:pt x="3673" y="1775"/>
                  <a:pt x="3673" y="1775"/>
                </a:cubicBezTo>
                <a:cubicBezTo>
                  <a:pt x="3673" y="1713"/>
                  <a:pt x="3665" y="1653"/>
                  <a:pt x="3650" y="1596"/>
                </a:cubicBezTo>
                <a:close/>
                <a:moveTo>
                  <a:pt x="728" y="2384"/>
                </a:moveTo>
                <a:cubicBezTo>
                  <a:pt x="394" y="2384"/>
                  <a:pt x="123" y="2112"/>
                  <a:pt x="123" y="1778"/>
                </a:cubicBezTo>
                <a:cubicBezTo>
                  <a:pt x="123" y="1778"/>
                  <a:pt x="123" y="1778"/>
                  <a:pt x="123" y="1778"/>
                </a:cubicBezTo>
                <a:cubicBezTo>
                  <a:pt x="123" y="1778"/>
                  <a:pt x="123" y="1778"/>
                  <a:pt x="123" y="1778"/>
                </a:cubicBezTo>
                <a:cubicBezTo>
                  <a:pt x="123" y="1778"/>
                  <a:pt x="123" y="1778"/>
                  <a:pt x="123" y="1778"/>
                </a:cubicBezTo>
                <a:cubicBezTo>
                  <a:pt x="123" y="1777"/>
                  <a:pt x="123" y="1777"/>
                  <a:pt x="123" y="1777"/>
                </a:cubicBezTo>
                <a:cubicBezTo>
                  <a:pt x="123" y="1777"/>
                  <a:pt x="123" y="1777"/>
                  <a:pt x="123" y="1777"/>
                </a:cubicBezTo>
                <a:cubicBezTo>
                  <a:pt x="123" y="1777"/>
                  <a:pt x="123" y="1777"/>
                  <a:pt x="123" y="1777"/>
                </a:cubicBezTo>
                <a:cubicBezTo>
                  <a:pt x="123" y="1777"/>
                  <a:pt x="123" y="1777"/>
                  <a:pt x="123" y="1777"/>
                </a:cubicBezTo>
                <a:cubicBezTo>
                  <a:pt x="123" y="1776"/>
                  <a:pt x="123" y="1776"/>
                  <a:pt x="123" y="1776"/>
                </a:cubicBezTo>
                <a:cubicBezTo>
                  <a:pt x="123" y="1776"/>
                  <a:pt x="123" y="1776"/>
                  <a:pt x="123" y="1776"/>
                </a:cubicBezTo>
                <a:cubicBezTo>
                  <a:pt x="123" y="1776"/>
                  <a:pt x="123" y="1776"/>
                  <a:pt x="123" y="1776"/>
                </a:cubicBezTo>
                <a:cubicBezTo>
                  <a:pt x="123" y="1776"/>
                  <a:pt x="123" y="1776"/>
                  <a:pt x="123" y="1776"/>
                </a:cubicBezTo>
                <a:cubicBezTo>
                  <a:pt x="123" y="1775"/>
                  <a:pt x="123" y="1775"/>
                  <a:pt x="123" y="1775"/>
                </a:cubicBezTo>
                <a:cubicBezTo>
                  <a:pt x="123" y="1775"/>
                  <a:pt x="123" y="1775"/>
                  <a:pt x="123" y="1775"/>
                </a:cubicBezTo>
                <a:cubicBezTo>
                  <a:pt x="123" y="1725"/>
                  <a:pt x="129" y="1676"/>
                  <a:pt x="142" y="1628"/>
                </a:cubicBezTo>
                <a:cubicBezTo>
                  <a:pt x="209" y="1367"/>
                  <a:pt x="446" y="1173"/>
                  <a:pt x="728" y="1173"/>
                </a:cubicBezTo>
                <a:cubicBezTo>
                  <a:pt x="1052" y="1173"/>
                  <a:pt x="1317" y="1429"/>
                  <a:pt x="1333" y="1749"/>
                </a:cubicBezTo>
                <a:cubicBezTo>
                  <a:pt x="1333" y="1752"/>
                  <a:pt x="1333" y="1752"/>
                  <a:pt x="1333" y="1752"/>
                </a:cubicBezTo>
                <a:cubicBezTo>
                  <a:pt x="1333" y="1761"/>
                  <a:pt x="1334" y="1770"/>
                  <a:pt x="1334" y="1778"/>
                </a:cubicBezTo>
                <a:cubicBezTo>
                  <a:pt x="1334" y="2112"/>
                  <a:pt x="1062" y="2384"/>
                  <a:pt x="728" y="2384"/>
                </a:cubicBezTo>
                <a:close/>
                <a:moveTo>
                  <a:pt x="1345" y="1392"/>
                </a:moveTo>
                <a:cubicBezTo>
                  <a:pt x="1216" y="1187"/>
                  <a:pt x="988" y="1050"/>
                  <a:pt x="728" y="1050"/>
                </a:cubicBezTo>
                <a:cubicBezTo>
                  <a:pt x="609" y="1050"/>
                  <a:pt x="496" y="1079"/>
                  <a:pt x="396" y="1130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3" y="284"/>
                  <a:pt x="863" y="284"/>
                  <a:pt x="863" y="284"/>
                </a:cubicBezTo>
                <a:cubicBezTo>
                  <a:pt x="910" y="186"/>
                  <a:pt x="1010" y="123"/>
                  <a:pt x="1119" y="123"/>
                </a:cubicBezTo>
                <a:cubicBezTo>
                  <a:pt x="1229" y="123"/>
                  <a:pt x="1335" y="193"/>
                  <a:pt x="1381" y="295"/>
                </a:cubicBezTo>
                <a:lnTo>
                  <a:pt x="1345" y="1392"/>
                </a:lnTo>
                <a:close/>
                <a:moveTo>
                  <a:pt x="1503" y="323"/>
                </a:moveTo>
                <a:cubicBezTo>
                  <a:pt x="1591" y="286"/>
                  <a:pt x="1858" y="198"/>
                  <a:pt x="2172" y="322"/>
                </a:cubicBezTo>
                <a:cubicBezTo>
                  <a:pt x="2189" y="893"/>
                  <a:pt x="2189" y="893"/>
                  <a:pt x="2189" y="893"/>
                </a:cubicBezTo>
                <a:cubicBezTo>
                  <a:pt x="1873" y="782"/>
                  <a:pt x="1611" y="850"/>
                  <a:pt x="1484" y="899"/>
                </a:cubicBezTo>
                <a:lnTo>
                  <a:pt x="1503" y="323"/>
                </a:lnTo>
                <a:close/>
                <a:moveTo>
                  <a:pt x="1472" y="1247"/>
                </a:moveTo>
                <a:cubicBezTo>
                  <a:pt x="1480" y="1034"/>
                  <a:pt x="1480" y="1034"/>
                  <a:pt x="1480" y="1034"/>
                </a:cubicBezTo>
                <a:cubicBezTo>
                  <a:pt x="1548" y="1001"/>
                  <a:pt x="1838" y="882"/>
                  <a:pt x="2193" y="1026"/>
                </a:cubicBezTo>
                <a:cubicBezTo>
                  <a:pt x="2199" y="1247"/>
                  <a:pt x="2199" y="1247"/>
                  <a:pt x="2199" y="1247"/>
                </a:cubicBezTo>
                <a:lnTo>
                  <a:pt x="1472" y="1247"/>
                </a:lnTo>
                <a:close/>
                <a:moveTo>
                  <a:pt x="2294" y="293"/>
                </a:moveTo>
                <a:cubicBezTo>
                  <a:pt x="2340" y="191"/>
                  <a:pt x="2443" y="123"/>
                  <a:pt x="2554" y="123"/>
                </a:cubicBezTo>
                <a:cubicBezTo>
                  <a:pt x="2663" y="123"/>
                  <a:pt x="2763" y="186"/>
                  <a:pt x="2810" y="284"/>
                </a:cubicBezTo>
                <a:cubicBezTo>
                  <a:pt x="2812" y="288"/>
                  <a:pt x="2812" y="288"/>
                  <a:pt x="2812" y="288"/>
                </a:cubicBezTo>
                <a:cubicBezTo>
                  <a:pt x="3276" y="1130"/>
                  <a:pt x="3276" y="1130"/>
                  <a:pt x="3276" y="1130"/>
                </a:cubicBezTo>
                <a:cubicBezTo>
                  <a:pt x="3177" y="1079"/>
                  <a:pt x="3064" y="1050"/>
                  <a:pt x="2945" y="1050"/>
                </a:cubicBezTo>
                <a:cubicBezTo>
                  <a:pt x="2684" y="1050"/>
                  <a:pt x="2455" y="1188"/>
                  <a:pt x="2327" y="1394"/>
                </a:cubicBezTo>
                <a:lnTo>
                  <a:pt x="2294" y="293"/>
                </a:lnTo>
                <a:close/>
                <a:moveTo>
                  <a:pt x="3550" y="1775"/>
                </a:moveTo>
                <a:cubicBezTo>
                  <a:pt x="3550" y="1776"/>
                  <a:pt x="3550" y="1776"/>
                  <a:pt x="3550" y="1776"/>
                </a:cubicBezTo>
                <a:cubicBezTo>
                  <a:pt x="3550" y="1776"/>
                  <a:pt x="3550" y="1776"/>
                  <a:pt x="3550" y="1776"/>
                </a:cubicBezTo>
                <a:cubicBezTo>
                  <a:pt x="3550" y="1776"/>
                  <a:pt x="3550" y="1776"/>
                  <a:pt x="3550" y="1776"/>
                </a:cubicBezTo>
                <a:cubicBezTo>
                  <a:pt x="3550" y="1776"/>
                  <a:pt x="3550" y="1776"/>
                  <a:pt x="3550" y="1776"/>
                </a:cubicBezTo>
                <a:cubicBezTo>
                  <a:pt x="3550" y="1777"/>
                  <a:pt x="3550" y="1777"/>
                  <a:pt x="3550" y="1777"/>
                </a:cubicBezTo>
                <a:cubicBezTo>
                  <a:pt x="3550" y="1777"/>
                  <a:pt x="3550" y="1777"/>
                  <a:pt x="3550" y="1777"/>
                </a:cubicBezTo>
                <a:cubicBezTo>
                  <a:pt x="3550" y="1777"/>
                  <a:pt x="3550" y="1777"/>
                  <a:pt x="3550" y="1777"/>
                </a:cubicBezTo>
                <a:cubicBezTo>
                  <a:pt x="3550" y="1777"/>
                  <a:pt x="3550" y="1777"/>
                  <a:pt x="3550" y="1777"/>
                </a:cubicBezTo>
                <a:cubicBezTo>
                  <a:pt x="3550" y="1777"/>
                  <a:pt x="3550" y="1777"/>
                  <a:pt x="3550" y="1777"/>
                </a:cubicBezTo>
                <a:cubicBezTo>
                  <a:pt x="3550" y="1778"/>
                  <a:pt x="3550" y="1778"/>
                  <a:pt x="3550" y="1778"/>
                </a:cubicBezTo>
                <a:cubicBezTo>
                  <a:pt x="3550" y="1778"/>
                  <a:pt x="3550" y="1778"/>
                  <a:pt x="3550" y="1778"/>
                </a:cubicBezTo>
                <a:cubicBezTo>
                  <a:pt x="3550" y="1778"/>
                  <a:pt x="3550" y="1778"/>
                  <a:pt x="3550" y="1778"/>
                </a:cubicBezTo>
                <a:cubicBezTo>
                  <a:pt x="3550" y="2112"/>
                  <a:pt x="3279" y="2384"/>
                  <a:pt x="2945" y="2384"/>
                </a:cubicBezTo>
                <a:cubicBezTo>
                  <a:pt x="2611" y="2384"/>
                  <a:pt x="2339" y="2112"/>
                  <a:pt x="2339" y="1778"/>
                </a:cubicBezTo>
                <a:cubicBezTo>
                  <a:pt x="2339" y="1770"/>
                  <a:pt x="2339" y="1761"/>
                  <a:pt x="2340" y="1752"/>
                </a:cubicBezTo>
                <a:cubicBezTo>
                  <a:pt x="2340" y="1749"/>
                  <a:pt x="2340" y="1749"/>
                  <a:pt x="2340" y="1749"/>
                </a:cubicBezTo>
                <a:cubicBezTo>
                  <a:pt x="2355" y="1429"/>
                  <a:pt x="2621" y="1173"/>
                  <a:pt x="2945" y="1173"/>
                </a:cubicBezTo>
                <a:cubicBezTo>
                  <a:pt x="3227" y="1173"/>
                  <a:pt x="3464" y="1367"/>
                  <a:pt x="3531" y="1628"/>
                </a:cubicBezTo>
                <a:cubicBezTo>
                  <a:pt x="3544" y="1676"/>
                  <a:pt x="3550" y="1725"/>
                  <a:pt x="3550" y="17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fgeronde rechthoek 2"/>
          <p:cNvSpPr/>
          <p:nvPr/>
        </p:nvSpPr>
        <p:spPr>
          <a:xfrm>
            <a:off x="2239618" y="5337313"/>
            <a:ext cx="7799733" cy="775252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 dirty="0"/>
              <a:t>Het Inlichtingenbureau </a:t>
            </a:r>
            <a:r>
              <a:rPr lang="nl-NL" sz="2400" b="1" i="1" dirty="0" err="1"/>
              <a:t>ontzorgt</a:t>
            </a:r>
            <a:r>
              <a:rPr lang="nl-NL" sz="2400" b="1" i="1" dirty="0"/>
              <a:t> u van gedoe!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58367E3-562A-44A1-B4C5-7122FF01CC74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35911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07E1B4B-DAA7-43E6-ACC9-94FA7DD8D238}" type="datetime1">
              <a:rPr lang="nl-NL" smtClean="0"/>
              <a:t>25-11-2019</a:t>
            </a:fld>
            <a:endParaRPr lang="nl-NL" dirty="0"/>
          </a:p>
        </p:txBody>
      </p:sp>
      <p:sp>
        <p:nvSpPr>
          <p:cNvPr id="3" name="Afgeronde rechthoek 2"/>
          <p:cNvSpPr/>
          <p:nvPr/>
        </p:nvSpPr>
        <p:spPr>
          <a:xfrm>
            <a:off x="2438400" y="2220686"/>
            <a:ext cx="7228114" cy="210094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96D74"/>
                </a:solidFill>
              </a:rPr>
              <a:t>DEMO </a:t>
            </a:r>
          </a:p>
          <a:p>
            <a:pPr algn="ctr"/>
            <a:endParaRPr lang="en-US" sz="2800" b="1" dirty="0">
              <a:solidFill>
                <a:srgbClr val="596D74"/>
              </a:solidFill>
            </a:endParaRPr>
          </a:p>
          <a:p>
            <a:pPr algn="ctr"/>
            <a:r>
              <a:rPr lang="en-US" sz="2800" b="1" dirty="0">
                <a:solidFill>
                  <a:srgbClr val="596D74"/>
                </a:solidFill>
              </a:rPr>
              <a:t>PERSOONLIJKE INKOMENSOMGEVING 2019</a:t>
            </a:r>
            <a:endParaRPr lang="nl-NL" sz="2800" b="1" dirty="0">
              <a:solidFill>
                <a:srgbClr val="596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8056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1969817" y="1658469"/>
            <a:ext cx="8060636" cy="22177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kumimoji="0" lang="nl-NL" sz="1900" b="0" i="0" kern="1200">
                <a:solidFill>
                  <a:srgbClr val="596D74"/>
                </a:solidFill>
                <a:latin typeface="+mn-lt"/>
                <a:ea typeface="Geneva" pitchFamily="126" charset="-128"/>
                <a:cs typeface="+mn-cs"/>
              </a:defRPr>
            </a:lvl1pPr>
            <a:lvl2pPr marL="571500" indent="-22860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60000"/>
              <a:buFont typeface="Courier New" pitchFamily="49" charset="0"/>
              <a:buChar char="o"/>
              <a:defRPr kumimoji="0" lang="nl-NL" sz="1900" b="0" i="0" kern="1200">
                <a:solidFill>
                  <a:srgbClr val="596D74"/>
                </a:solidFill>
                <a:latin typeface="+mn-lt"/>
                <a:ea typeface="Geneva" pitchFamily="126" charset="-128"/>
                <a:cs typeface="+mn-cs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0" lang="nl-NL" sz="1900" b="0" i="0" kern="1200">
                <a:solidFill>
                  <a:srgbClr val="596D74"/>
                </a:solidFill>
                <a:latin typeface="+mn-lt"/>
                <a:ea typeface="Geneva" pitchFamily="126" charset="-128"/>
                <a:cs typeface="+mn-cs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0" lang="nl-NL" sz="1900" b="0" i="0" kern="1200">
                <a:solidFill>
                  <a:srgbClr val="596D74"/>
                </a:solidFill>
                <a:latin typeface="+mn-lt"/>
                <a:ea typeface="Geneva" pitchFamily="126" charset="-128"/>
                <a:cs typeface="+mn-cs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0" lang="nl-NL" sz="1900" b="0" i="0" kern="1200">
                <a:solidFill>
                  <a:srgbClr val="596D74"/>
                </a:solidFill>
                <a:latin typeface="+mn-lt"/>
                <a:ea typeface="Geneva" pitchFamily="1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4200" b="1" dirty="0">
                <a:solidFill>
                  <a:srgbClr val="F8971D"/>
                </a:solidFill>
              </a:rPr>
              <a:t>Samen doen!</a:t>
            </a:r>
            <a:endParaRPr lang="nl-NL" sz="3800" b="1" dirty="0">
              <a:solidFill>
                <a:srgbClr val="F8971D"/>
              </a:solidFill>
            </a:endParaRPr>
          </a:p>
          <a:p>
            <a:pPr marL="0" indent="0">
              <a:buNone/>
            </a:pPr>
            <a:endParaRPr lang="nl-NL" sz="17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nl-NL" sz="2400" b="1" dirty="0">
                <a:solidFill>
                  <a:schemeClr val="accent1"/>
                </a:solidFill>
              </a:rPr>
              <a:t>Wij willen deze ambities samen met jullie waarmaken!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43" y="4373218"/>
            <a:ext cx="2684385" cy="117728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07E1B4B-DAA7-43E6-ACC9-94FA7DD8D238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38805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20267"/>
            <a:ext cx="8229600" cy="914400"/>
          </a:xfrm>
        </p:spPr>
        <p:txBody>
          <a:bodyPr>
            <a:normAutofit/>
          </a:bodyPr>
          <a:lstStyle/>
          <a:p>
            <a:r>
              <a:rPr lang="nl-NL" dirty="0"/>
              <a:t>Keuzesessies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Keuzesessie I ‘</a:t>
            </a:r>
            <a:r>
              <a:rPr lang="nl-NL" dirty="0" err="1"/>
              <a:t>GGk</a:t>
            </a:r>
            <a:r>
              <a:rPr lang="nl-NL" dirty="0"/>
              <a:t> berichtenverkeer: haal eruit wat erin zit - Ilse van ‘t Hof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/>
              <a:t>Locatie</a:t>
            </a:r>
            <a:r>
              <a:rPr lang="en-US" i="1" dirty="0"/>
              <a:t>: </a:t>
            </a:r>
            <a:r>
              <a:rPr lang="en-US" i="1" dirty="0" err="1"/>
              <a:t>Christinazaal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Keuzesessie II ‘Proeven in de praktijk: onze ervaringen met Pilot inkomen en Jongeren in beeld ’ - Marije Timmer en Alex Tamminga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err="1"/>
              <a:t>Locatie</a:t>
            </a:r>
            <a:r>
              <a:rPr lang="en-US" i="1" dirty="0"/>
              <a:t>: </a:t>
            </a:r>
            <a:r>
              <a:rPr lang="en-US" i="1" dirty="0" err="1"/>
              <a:t>Theaterzaal</a:t>
            </a:r>
            <a:endParaRPr lang="nl-NL" i="1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493C28D-AD8F-4E3A-8757-80CA81D328DF}" type="datetime1">
              <a:rPr lang="nl-NL" smtClean="0"/>
              <a:t>25-11-2019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546" y="1331430"/>
            <a:ext cx="8229600" cy="651375"/>
          </a:xfrm>
        </p:spPr>
        <p:txBody>
          <a:bodyPr>
            <a:noAutofit/>
          </a:bodyPr>
          <a:lstStyle/>
          <a:p>
            <a:r>
              <a:rPr lang="nl-NL" dirty="0"/>
              <a:t>Programma</a:t>
            </a: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r>
              <a:rPr lang="en-US" sz="1700" b="0" dirty="0">
                <a:solidFill>
                  <a:srgbClr val="596D74"/>
                </a:solidFill>
              </a:rPr>
              <a:t/>
            </a:r>
            <a:br>
              <a:rPr lang="en-US" sz="1700" b="0" dirty="0">
                <a:solidFill>
                  <a:srgbClr val="596D74"/>
                </a:solidFill>
              </a:rPr>
            </a:br>
            <a:r>
              <a:rPr lang="en-US" sz="1800" b="0" dirty="0">
                <a:solidFill>
                  <a:srgbClr val="596D74"/>
                </a:solidFill>
              </a:rPr>
              <a:t>13.30 	</a:t>
            </a:r>
            <a:r>
              <a:rPr lang="en-US" sz="1800" b="0" dirty="0" err="1">
                <a:solidFill>
                  <a:srgbClr val="596D74"/>
                </a:solidFill>
              </a:rPr>
              <a:t>Welkomstwoord</a:t>
            </a:r>
            <a:r>
              <a:rPr lang="en-US" sz="1800" b="0" dirty="0">
                <a:solidFill>
                  <a:srgbClr val="596D74"/>
                </a:solidFill>
              </a:rPr>
              <a:t> </a:t>
            </a:r>
            <a:br>
              <a:rPr lang="en-US" sz="1800" b="0" dirty="0">
                <a:solidFill>
                  <a:srgbClr val="596D74"/>
                </a:solidFill>
              </a:rPr>
            </a:br>
            <a:r>
              <a:rPr lang="en-US" sz="1800" b="0" dirty="0">
                <a:solidFill>
                  <a:srgbClr val="596D74"/>
                </a:solidFill>
              </a:rPr>
              <a:t>		</a:t>
            </a:r>
            <a:r>
              <a:rPr lang="en-US" sz="1800" b="0" i="1" dirty="0">
                <a:solidFill>
                  <a:srgbClr val="596D74"/>
                </a:solidFill>
              </a:rPr>
              <a:t>Peter Jansz</a:t>
            </a:r>
            <a:r>
              <a:rPr lang="en-US" sz="1800" b="0" dirty="0">
                <a:solidFill>
                  <a:srgbClr val="596D74"/>
                </a:solidFill>
              </a:rPr>
              <a:t/>
            </a:r>
            <a:br>
              <a:rPr lang="en-US" sz="1800" b="0" dirty="0">
                <a:solidFill>
                  <a:srgbClr val="596D74"/>
                </a:solidFill>
              </a:rPr>
            </a:br>
            <a:r>
              <a:rPr lang="en-US" sz="1800" b="0" dirty="0">
                <a:solidFill>
                  <a:srgbClr val="596D74"/>
                </a:solidFill>
              </a:rPr>
              <a:t/>
            </a:r>
            <a:br>
              <a:rPr lang="en-US" sz="1800" b="0" dirty="0">
                <a:solidFill>
                  <a:srgbClr val="596D74"/>
                </a:solidFill>
              </a:rPr>
            </a:br>
            <a:r>
              <a:rPr lang="en-US" sz="1800" b="0" dirty="0">
                <a:solidFill>
                  <a:srgbClr val="596D74"/>
                </a:solidFill>
              </a:rPr>
              <a:t>13.40 	</a:t>
            </a:r>
            <a:r>
              <a:rPr lang="en-US" sz="1800" b="0" dirty="0" err="1">
                <a:solidFill>
                  <a:srgbClr val="596D74"/>
                </a:solidFill>
              </a:rPr>
              <a:t>Innovatiesessie</a:t>
            </a:r>
            <a:r>
              <a:rPr lang="en-US" sz="1800" b="0" dirty="0">
                <a:solidFill>
                  <a:srgbClr val="596D74"/>
                </a:solidFill>
              </a:rPr>
              <a:t> ‘</a:t>
            </a:r>
            <a:r>
              <a:rPr lang="en-US" sz="1800" b="0" dirty="0" err="1">
                <a:solidFill>
                  <a:srgbClr val="596D74"/>
                </a:solidFill>
              </a:rPr>
              <a:t>Proef</a:t>
            </a:r>
            <a:r>
              <a:rPr lang="en-US" sz="1800" b="0" dirty="0">
                <a:solidFill>
                  <a:srgbClr val="596D74"/>
                </a:solidFill>
              </a:rPr>
              <a:t> de </a:t>
            </a:r>
            <a:r>
              <a:rPr lang="en-US" sz="1800" b="0" dirty="0" err="1">
                <a:solidFill>
                  <a:srgbClr val="596D74"/>
                </a:solidFill>
              </a:rPr>
              <a:t>toekomst</a:t>
            </a:r>
            <a:r>
              <a:rPr lang="en-US" sz="1800" b="0" dirty="0">
                <a:solidFill>
                  <a:srgbClr val="596D74"/>
                </a:solidFill>
              </a:rPr>
              <a:t>: </a:t>
            </a:r>
            <a:r>
              <a:rPr lang="en-US" sz="1800" b="0" dirty="0" err="1">
                <a:solidFill>
                  <a:srgbClr val="596D74"/>
                </a:solidFill>
              </a:rPr>
              <a:t>een</a:t>
            </a:r>
            <a:r>
              <a:rPr lang="en-US" sz="1800" b="0" dirty="0">
                <a:solidFill>
                  <a:srgbClr val="596D74"/>
                </a:solidFill>
              </a:rPr>
              <a:t> </a:t>
            </a:r>
            <a:r>
              <a:rPr lang="en-US" sz="1800" b="0" dirty="0" err="1">
                <a:solidFill>
                  <a:srgbClr val="596D74"/>
                </a:solidFill>
              </a:rPr>
              <a:t>kijkje</a:t>
            </a:r>
            <a:r>
              <a:rPr lang="en-US" sz="1800" b="0" dirty="0">
                <a:solidFill>
                  <a:srgbClr val="596D74"/>
                </a:solidFill>
              </a:rPr>
              <a:t> in de </a:t>
            </a:r>
            <a:r>
              <a:rPr lang="en-US" sz="1800" b="0" dirty="0" err="1">
                <a:solidFill>
                  <a:srgbClr val="596D74"/>
                </a:solidFill>
              </a:rPr>
              <a:t>keuken</a:t>
            </a:r>
            <a:r>
              <a:rPr lang="en-US" sz="1800" b="0" dirty="0">
                <a:solidFill>
                  <a:srgbClr val="596D74"/>
                </a:solidFill>
              </a:rPr>
              <a:t> van het IB’</a:t>
            </a:r>
            <a:br>
              <a:rPr lang="en-US" sz="1800" b="0" dirty="0">
                <a:solidFill>
                  <a:srgbClr val="596D74"/>
                </a:solidFill>
              </a:rPr>
            </a:br>
            <a:r>
              <a:rPr lang="en-US" sz="1800" b="0" dirty="0">
                <a:solidFill>
                  <a:srgbClr val="596D74"/>
                </a:solidFill>
              </a:rPr>
              <a:t>		</a:t>
            </a:r>
            <a:r>
              <a:rPr lang="nb-NO" sz="1800" b="0" i="1" dirty="0">
                <a:solidFill>
                  <a:srgbClr val="596D74"/>
                </a:solidFill>
              </a:rPr>
              <a:t>Dennis Koeter, Hans Morsch en Paul de Koning</a:t>
            </a:r>
            <a:r>
              <a:rPr lang="nb-NO" sz="1800" b="0" dirty="0">
                <a:solidFill>
                  <a:srgbClr val="596D74"/>
                </a:solidFill>
              </a:rPr>
              <a:t/>
            </a:r>
            <a:br>
              <a:rPr lang="nb-NO" sz="1800" b="0" dirty="0">
                <a:solidFill>
                  <a:srgbClr val="596D74"/>
                </a:solidFill>
              </a:rPr>
            </a:br>
            <a:r>
              <a:rPr lang="nb-NO" sz="1800" b="0" dirty="0">
                <a:solidFill>
                  <a:srgbClr val="596D74"/>
                </a:solidFill>
              </a:rPr>
              <a:t/>
            </a:r>
            <a:br>
              <a:rPr lang="nb-NO" sz="1800" b="0" dirty="0">
                <a:solidFill>
                  <a:srgbClr val="596D74"/>
                </a:solidFill>
              </a:rPr>
            </a:br>
            <a:r>
              <a:rPr lang="nb-NO" sz="1800" b="0" dirty="0">
                <a:solidFill>
                  <a:srgbClr val="596D74"/>
                </a:solidFill>
              </a:rPr>
              <a:t>14.50 	</a:t>
            </a:r>
            <a:r>
              <a:rPr lang="nl-NL" sz="1800" b="0" u="sng" dirty="0">
                <a:solidFill>
                  <a:srgbClr val="596D74"/>
                </a:solidFill>
              </a:rPr>
              <a:t>Keuzesessie I </a:t>
            </a:r>
            <a:r>
              <a:rPr lang="nl-NL" sz="1800" b="0" dirty="0">
                <a:solidFill>
                  <a:srgbClr val="596D74"/>
                </a:solidFill>
              </a:rPr>
              <a:t>‘</a:t>
            </a:r>
            <a:r>
              <a:rPr lang="nl-NL" sz="1800" b="0" dirty="0" err="1">
                <a:solidFill>
                  <a:srgbClr val="596D74"/>
                </a:solidFill>
              </a:rPr>
              <a:t>GGk</a:t>
            </a:r>
            <a:r>
              <a:rPr lang="nl-NL" sz="1800" b="0" dirty="0">
                <a:solidFill>
                  <a:srgbClr val="596D74"/>
                </a:solidFill>
              </a:rPr>
              <a:t> berichtenverkeer: haal eruit wat erin zit’ </a:t>
            </a:r>
            <a:br>
              <a:rPr lang="nl-NL" sz="1800" b="0" dirty="0">
                <a:solidFill>
                  <a:srgbClr val="596D74"/>
                </a:solidFill>
              </a:rPr>
            </a:br>
            <a:r>
              <a:rPr lang="nl-NL" sz="1800" b="0" dirty="0">
                <a:solidFill>
                  <a:srgbClr val="596D74"/>
                </a:solidFill>
              </a:rPr>
              <a:t>		</a:t>
            </a:r>
            <a:r>
              <a:rPr lang="nl-NL" sz="1800" b="0" i="1" dirty="0">
                <a:solidFill>
                  <a:srgbClr val="596D74"/>
                </a:solidFill>
              </a:rPr>
              <a:t>Ilse van ‘t Hof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nb-NO" sz="1800" b="0" dirty="0">
                <a:solidFill>
                  <a:srgbClr val="596D74"/>
                </a:solidFill>
              </a:rPr>
              <a:t/>
            </a:r>
            <a:br>
              <a:rPr lang="nb-NO" sz="1800" b="0" dirty="0">
                <a:solidFill>
                  <a:srgbClr val="596D74"/>
                </a:solidFill>
              </a:rPr>
            </a:br>
            <a:r>
              <a:rPr lang="nb-NO" sz="1800" b="0" dirty="0">
                <a:solidFill>
                  <a:srgbClr val="596D74"/>
                </a:solidFill>
              </a:rPr>
              <a:t>		</a:t>
            </a:r>
            <a:r>
              <a:rPr lang="nl-NL" sz="1800" b="0" u="sng" dirty="0">
                <a:solidFill>
                  <a:srgbClr val="596D74"/>
                </a:solidFill>
              </a:rPr>
              <a:t>Keuzesessie II </a:t>
            </a:r>
            <a:r>
              <a:rPr lang="nl-NL" sz="1800" b="0" dirty="0">
                <a:solidFill>
                  <a:srgbClr val="596D74"/>
                </a:solidFill>
              </a:rPr>
              <a:t>‘Proeven in de praktijk: onze ervaringen met Pilot inkomen en 		Jongeren in beeld ’ </a:t>
            </a:r>
            <a:br>
              <a:rPr lang="nl-NL" sz="1800" b="0" dirty="0">
                <a:solidFill>
                  <a:srgbClr val="596D74"/>
                </a:solidFill>
              </a:rPr>
            </a:br>
            <a:r>
              <a:rPr lang="nl-NL" sz="1800" b="0" dirty="0">
                <a:solidFill>
                  <a:srgbClr val="596D74"/>
                </a:solidFill>
              </a:rPr>
              <a:t>		</a:t>
            </a:r>
            <a:r>
              <a:rPr lang="nl-NL" sz="1800" b="0" i="1" dirty="0">
                <a:solidFill>
                  <a:srgbClr val="596D74"/>
                </a:solidFill>
              </a:rPr>
              <a:t>Marije Timmer en Alex Tamminga</a:t>
            </a:r>
            <a:br>
              <a:rPr lang="nl-NL" sz="1800" b="0" i="1" dirty="0">
                <a:solidFill>
                  <a:srgbClr val="596D74"/>
                </a:solidFill>
              </a:rPr>
            </a:br>
            <a:r>
              <a:rPr lang="nl-NL" sz="1800" b="0" i="1" dirty="0">
                <a:solidFill>
                  <a:srgbClr val="596D74"/>
                </a:solidFill>
              </a:rPr>
              <a:t/>
            </a:r>
            <a:br>
              <a:rPr lang="nl-NL" sz="1800" b="0" i="1" dirty="0">
                <a:solidFill>
                  <a:srgbClr val="596D74"/>
                </a:solidFill>
              </a:rPr>
            </a:br>
            <a:r>
              <a:rPr lang="nl-NL" sz="1800" b="0" dirty="0">
                <a:solidFill>
                  <a:srgbClr val="596D74"/>
                </a:solidFill>
              </a:rPr>
              <a:t>15.30	Spreker Thomas Boeschoten</a:t>
            </a:r>
            <a:br>
              <a:rPr lang="nl-NL" sz="1800" b="0" dirty="0">
                <a:solidFill>
                  <a:srgbClr val="596D74"/>
                </a:solidFill>
              </a:rPr>
            </a:br>
            <a:r>
              <a:rPr lang="nl-NL" sz="1800" b="0" dirty="0">
                <a:solidFill>
                  <a:srgbClr val="596D74"/>
                </a:solidFill>
              </a:rPr>
              <a:t/>
            </a:r>
            <a:br>
              <a:rPr lang="nl-NL" sz="1800" b="0" dirty="0">
                <a:solidFill>
                  <a:srgbClr val="596D74"/>
                </a:solidFill>
              </a:rPr>
            </a:br>
            <a:r>
              <a:rPr lang="nl-NL" sz="1800" b="0" dirty="0">
                <a:solidFill>
                  <a:srgbClr val="596D74"/>
                </a:solidFill>
              </a:rPr>
              <a:t>16.30	Afsluitende borrel</a:t>
            </a:r>
            <a:r>
              <a:rPr lang="nl-NL" sz="1700" b="0" dirty="0">
                <a:solidFill>
                  <a:srgbClr val="596D74"/>
                </a:solidFill>
              </a:rPr>
              <a:t/>
            </a:r>
            <a:br>
              <a:rPr lang="nl-NL" sz="1700" b="0" dirty="0">
                <a:solidFill>
                  <a:srgbClr val="596D74"/>
                </a:solidFill>
              </a:rPr>
            </a:br>
            <a:r>
              <a:rPr lang="nl-NL" sz="2000" b="0" i="1" dirty="0">
                <a:solidFill>
                  <a:srgbClr val="596D74"/>
                </a:solidFill>
              </a:rPr>
              <a:t/>
            </a:r>
            <a:br>
              <a:rPr lang="nl-NL" sz="2000" b="0" i="1" dirty="0">
                <a:solidFill>
                  <a:srgbClr val="596D74"/>
                </a:solidFill>
              </a:rPr>
            </a:br>
            <a:r>
              <a:rPr lang="nl-NL" sz="2400" b="0" dirty="0">
                <a:solidFill>
                  <a:srgbClr val="596D74"/>
                </a:solidFill>
              </a:rPr>
              <a:t/>
            </a:r>
            <a:br>
              <a:rPr lang="nl-NL" sz="2400" b="0" dirty="0">
                <a:solidFill>
                  <a:srgbClr val="596D74"/>
                </a:solidFill>
              </a:rPr>
            </a:br>
            <a:r>
              <a:rPr lang="nb-NO" sz="2400" b="0" dirty="0">
                <a:solidFill>
                  <a:srgbClr val="596D74"/>
                </a:solidFill>
              </a:rPr>
              <a:t/>
            </a:r>
            <a:br>
              <a:rPr lang="nb-NO" sz="2400" b="0" dirty="0">
                <a:solidFill>
                  <a:srgbClr val="596D74"/>
                </a:solidFill>
              </a:rPr>
            </a:b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endParaRPr lang="nl-NL" sz="3600" b="0" dirty="0">
              <a:solidFill>
                <a:srgbClr val="596D74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31-10-2019</a:t>
            </a:r>
          </a:p>
        </p:txBody>
      </p:sp>
    </p:spTree>
    <p:extLst>
      <p:ext uri="{BB962C8B-B14F-4D97-AF65-F5344CB8AC3E}">
        <p14:creationId xmlns:p14="http://schemas.microsoft.com/office/powerpoint/2010/main" val="28638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88359" y="2076278"/>
            <a:ext cx="179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8971D"/>
                </a:solidFill>
              </a:rPr>
              <a:t>Kan ik daar bij aansluiten? </a:t>
            </a:r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1914043" y="2365463"/>
            <a:ext cx="8229600" cy="714291"/>
          </a:xfrm>
        </p:spPr>
        <p:txBody>
          <a:bodyPr/>
          <a:lstStyle/>
          <a:p>
            <a:pPr algn="ctr"/>
            <a:r>
              <a:rPr lang="en-US" sz="4800" dirty="0"/>
              <a:t>IB Relatiedag 2019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3285643" y="3548532"/>
            <a:ext cx="5486400" cy="117839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596D74"/>
                </a:solidFill>
              </a:rPr>
              <a:t>Proef de toekomst</a:t>
            </a:r>
            <a:endParaRPr lang="nl-NL" sz="4000" b="1" dirty="0">
              <a:solidFill>
                <a:srgbClr val="596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20267"/>
            <a:ext cx="8229600" cy="914400"/>
          </a:xfrm>
        </p:spPr>
        <p:txBody>
          <a:bodyPr>
            <a:noAutofit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Spreker Thomas </a:t>
            </a:r>
            <a:r>
              <a:rPr lang="nl-NL" dirty="0" err="1"/>
              <a:t>Boeschoten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40291" y="6059182"/>
            <a:ext cx="4006190" cy="316266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493C28D-AD8F-4E3A-8757-80CA81D328DF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1026" name="Picture 2" descr="Afbeeldingsresultaat voor thomas boeschot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230517"/>
            <a:ext cx="2523590" cy="25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88359" y="2076278"/>
            <a:ext cx="179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8971D"/>
                </a:solidFill>
              </a:rPr>
              <a:t>Kan ik daar bij aansluiten? </a:t>
            </a:r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1914043" y="2365463"/>
            <a:ext cx="8229600" cy="714291"/>
          </a:xfrm>
        </p:spPr>
        <p:txBody>
          <a:bodyPr/>
          <a:lstStyle/>
          <a:p>
            <a:pPr algn="ctr"/>
            <a:r>
              <a:rPr lang="en-US" sz="4800" dirty="0"/>
              <a:t>IB Relatiedag 2019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3285643" y="3548532"/>
            <a:ext cx="5486400" cy="117839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596D74"/>
                </a:solidFill>
              </a:rPr>
              <a:t>Proef de toekomst</a:t>
            </a:r>
            <a:endParaRPr lang="nl-NL" sz="4000" b="1" dirty="0">
              <a:solidFill>
                <a:srgbClr val="596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88359" y="2076278"/>
            <a:ext cx="179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8971D"/>
                </a:solidFill>
              </a:rPr>
              <a:t>Kan ik daar bij aansluiten? </a:t>
            </a:r>
          </a:p>
        </p:txBody>
      </p:sp>
      <p:sp>
        <p:nvSpPr>
          <p:cNvPr id="3" name="Titel 3"/>
          <p:cNvSpPr>
            <a:spLocks noGrp="1"/>
          </p:cNvSpPr>
          <p:nvPr>
            <p:ph type="title"/>
          </p:nvPr>
        </p:nvSpPr>
        <p:spPr>
          <a:xfrm>
            <a:off x="1914043" y="2365463"/>
            <a:ext cx="8229600" cy="714291"/>
          </a:xfrm>
        </p:spPr>
        <p:txBody>
          <a:bodyPr/>
          <a:lstStyle/>
          <a:p>
            <a:pPr algn="ctr"/>
            <a:r>
              <a:rPr lang="en-US" sz="4400" dirty="0" err="1"/>
              <a:t>Innovatiesessie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 err="1">
                <a:solidFill>
                  <a:srgbClr val="596D74"/>
                </a:solidFill>
              </a:rPr>
              <a:t>Proef</a:t>
            </a:r>
            <a:r>
              <a:rPr lang="en-US" sz="4000" dirty="0">
                <a:solidFill>
                  <a:srgbClr val="596D74"/>
                </a:solidFill>
              </a:rPr>
              <a:t> de </a:t>
            </a:r>
            <a:r>
              <a:rPr lang="en-US" sz="4000" dirty="0" err="1">
                <a:solidFill>
                  <a:srgbClr val="596D74"/>
                </a:solidFill>
              </a:rPr>
              <a:t>toekomst</a:t>
            </a:r>
            <a:r>
              <a:rPr lang="en-US" sz="4000" dirty="0">
                <a:solidFill>
                  <a:srgbClr val="596D74"/>
                </a:solidFill>
              </a:rPr>
              <a:t>: </a:t>
            </a:r>
            <a:br>
              <a:rPr lang="en-US" sz="4000" dirty="0">
                <a:solidFill>
                  <a:srgbClr val="596D74"/>
                </a:solidFill>
              </a:rPr>
            </a:br>
            <a:r>
              <a:rPr lang="en-US" sz="4000" dirty="0" err="1">
                <a:solidFill>
                  <a:srgbClr val="596D74"/>
                </a:solidFill>
              </a:rPr>
              <a:t>een</a:t>
            </a:r>
            <a:r>
              <a:rPr lang="en-US" sz="4000" dirty="0">
                <a:solidFill>
                  <a:srgbClr val="596D74"/>
                </a:solidFill>
              </a:rPr>
              <a:t> </a:t>
            </a:r>
            <a:r>
              <a:rPr lang="en-US" sz="4000" dirty="0" err="1">
                <a:solidFill>
                  <a:srgbClr val="596D74"/>
                </a:solidFill>
              </a:rPr>
              <a:t>kijkje</a:t>
            </a:r>
            <a:r>
              <a:rPr lang="en-US" sz="4000" dirty="0">
                <a:solidFill>
                  <a:srgbClr val="596D74"/>
                </a:solidFill>
              </a:rPr>
              <a:t> in de </a:t>
            </a:r>
            <a:r>
              <a:rPr lang="en-US" sz="4000" dirty="0" err="1">
                <a:solidFill>
                  <a:srgbClr val="596D74"/>
                </a:solidFill>
              </a:rPr>
              <a:t>keuken</a:t>
            </a:r>
            <a:r>
              <a:rPr lang="en-US" sz="4000" dirty="0">
                <a:solidFill>
                  <a:srgbClr val="596D74"/>
                </a:solidFill>
              </a:rPr>
              <a:t> van het IB</a:t>
            </a:r>
            <a:r>
              <a:rPr lang="en-US" sz="4400" b="0" dirty="0">
                <a:solidFill>
                  <a:srgbClr val="596D74"/>
                </a:solidFill>
              </a:rPr>
              <a:t/>
            </a:r>
            <a:br>
              <a:rPr lang="en-US" sz="4400" b="0" dirty="0">
                <a:solidFill>
                  <a:srgbClr val="596D74"/>
                </a:solidFill>
              </a:rPr>
            </a:br>
            <a:r>
              <a:rPr lang="en-US" sz="4400" b="0" dirty="0">
                <a:solidFill>
                  <a:srgbClr val="596D74"/>
                </a:solidFill>
              </a:rPr>
              <a:t/>
            </a:r>
            <a:br>
              <a:rPr lang="en-US" sz="4400" b="0" dirty="0">
                <a:solidFill>
                  <a:srgbClr val="596D74"/>
                </a:solidFill>
              </a:rPr>
            </a:br>
            <a:r>
              <a:rPr lang="en-US" sz="3200" b="0" dirty="0">
                <a:solidFill>
                  <a:srgbClr val="596D74"/>
                </a:solidFill>
              </a:rPr>
              <a:t>Dennis Koeter, Hans Morsch en Paul de Koning</a:t>
            </a:r>
            <a:r>
              <a:rPr lang="nl-NL" sz="4400" dirty="0"/>
              <a:t/>
            </a:r>
            <a:br>
              <a:rPr lang="nl-NL" sz="4400" dirty="0"/>
            </a:b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4028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852151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>
                <a:solidFill>
                  <a:srgbClr val="596D74"/>
                </a:solidFill>
              </a:rPr>
              <a:t>Hoe </a:t>
            </a:r>
            <a:r>
              <a:rPr lang="en-US" sz="3600" b="0" dirty="0" err="1">
                <a:solidFill>
                  <a:srgbClr val="596D74"/>
                </a:solidFill>
              </a:rPr>
              <a:t>wij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ervoor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zorgen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dat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onze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producten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straks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voldoen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aan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een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veranderend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werkveld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en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een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veranderende</a:t>
            </a:r>
            <a:r>
              <a:rPr lang="en-US" sz="3600" b="0" dirty="0">
                <a:solidFill>
                  <a:srgbClr val="596D74"/>
                </a:solidFill>
              </a:rPr>
              <a:t> </a:t>
            </a:r>
            <a:r>
              <a:rPr lang="en-US" sz="3600" b="0" dirty="0" err="1">
                <a:solidFill>
                  <a:srgbClr val="596D74"/>
                </a:solidFill>
              </a:rPr>
              <a:t>klantwens</a:t>
            </a: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r>
              <a:rPr lang="en-US" sz="3600" b="0" dirty="0">
                <a:solidFill>
                  <a:srgbClr val="596D74"/>
                </a:solidFill>
              </a:rPr>
              <a:t/>
            </a:r>
            <a:br>
              <a:rPr lang="en-US" sz="3600" b="0" dirty="0">
                <a:solidFill>
                  <a:srgbClr val="596D74"/>
                </a:solidFill>
              </a:rPr>
            </a:br>
            <a:r>
              <a:rPr lang="en-US" sz="3600" b="0" dirty="0" err="1">
                <a:solidFill>
                  <a:srgbClr val="596D74"/>
                </a:solidFill>
              </a:rPr>
              <a:t>oktober</a:t>
            </a:r>
            <a:r>
              <a:rPr lang="en-US" sz="3600" b="0" dirty="0">
                <a:solidFill>
                  <a:srgbClr val="596D74"/>
                </a:solidFill>
              </a:rPr>
              <a:t> 2019</a:t>
            </a:r>
            <a:endParaRPr lang="nl-NL" sz="3600" b="0" dirty="0">
              <a:solidFill>
                <a:srgbClr val="596D74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31-10-2019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34" y="67681"/>
            <a:ext cx="2530021" cy="14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894" y="1485431"/>
            <a:ext cx="10373590" cy="914400"/>
          </a:xfrm>
        </p:spPr>
        <p:txBody>
          <a:bodyPr>
            <a:normAutofit/>
          </a:bodyPr>
          <a:lstStyle/>
          <a:p>
            <a:r>
              <a:rPr lang="en-US" altLang="nl-NL" dirty="0" err="1"/>
              <a:t>Waarom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doelarchitectuur</a:t>
            </a:r>
            <a:r>
              <a:rPr lang="en-US" altLang="nl-NL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2894" y="2428526"/>
            <a:ext cx="1037359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nl-NL" sz="2000" dirty="0"/>
              <a:t>Wat </a:t>
            </a:r>
            <a:r>
              <a:rPr lang="en-US" altLang="nl-NL" sz="2000" dirty="0" err="1"/>
              <a:t>wij</a:t>
            </a:r>
            <a:r>
              <a:rPr lang="en-US" altLang="nl-NL" sz="2000" dirty="0"/>
              <a:t> </a:t>
            </a:r>
            <a:r>
              <a:rPr lang="en-US" altLang="nl-NL" sz="2000" dirty="0" err="1"/>
              <a:t>willen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veranderen</a:t>
            </a:r>
            <a:r>
              <a:rPr lang="en-US" altLang="nl-NL" sz="2000" dirty="0"/>
              <a:t>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nl-NL" sz="2000" dirty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/>
              <a:t>Realiseren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moderne</a:t>
            </a:r>
            <a:r>
              <a:rPr lang="en-US" altLang="nl-NL" sz="2000" dirty="0"/>
              <a:t> look and feel van </a:t>
            </a:r>
            <a:r>
              <a:rPr lang="en-US" altLang="nl-NL" sz="2000" dirty="0" err="1"/>
              <a:t>onze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portalen</a:t>
            </a:r>
            <a:endParaRPr lang="en-US" altLang="nl-NL" sz="2000" dirty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/>
              <a:t>Verzekeren</a:t>
            </a:r>
            <a:r>
              <a:rPr lang="en-US" altLang="nl-NL" sz="2000" dirty="0"/>
              <a:t> van de </a:t>
            </a:r>
            <a:r>
              <a:rPr lang="en-US" altLang="nl-NL" sz="2000" dirty="0" err="1"/>
              <a:t>onderhoudbaarheid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onze</a:t>
            </a:r>
            <a:r>
              <a:rPr lang="en-US" altLang="nl-NL" sz="2000" dirty="0"/>
              <a:t> Software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/>
              <a:t>Aansluiten</a:t>
            </a:r>
            <a:r>
              <a:rPr lang="en-US" altLang="nl-NL" sz="2000" dirty="0"/>
              <a:t> op Common Ground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/>
              <a:t>Verhogen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snelheid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actualiteit</a:t>
            </a:r>
            <a:r>
              <a:rPr lang="en-US" altLang="nl-NL" sz="2000" dirty="0"/>
              <a:t>: Van </a:t>
            </a:r>
            <a:r>
              <a:rPr lang="en-US" altLang="nl-NL" sz="2000" dirty="0" err="1"/>
              <a:t>batchgewijze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verwerking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naar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eventdriven</a:t>
            </a:r>
            <a:endParaRPr lang="en-US" altLang="nl-NL" sz="2000" dirty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/>
              <a:t>Verkorten</a:t>
            </a:r>
            <a:r>
              <a:rPr lang="en-US" altLang="nl-NL" sz="2000" dirty="0"/>
              <a:t> van time to market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nl-NL" sz="2000" dirty="0" err="1"/>
              <a:t>Vergroten</a:t>
            </a:r>
            <a:r>
              <a:rPr lang="en-US" altLang="nl-NL" sz="2000" dirty="0"/>
              <a:t> van de </a:t>
            </a:r>
            <a:r>
              <a:rPr lang="en-US" altLang="nl-NL" sz="2000" dirty="0" err="1"/>
              <a:t>klantkeuze</a:t>
            </a:r>
            <a:r>
              <a:rPr lang="en-US" altLang="nl-NL" sz="2000" dirty="0"/>
              <a:t>: Van </a:t>
            </a:r>
            <a:r>
              <a:rPr lang="en-US" altLang="nl-NL" sz="2000" dirty="0" err="1"/>
              <a:t>dagmenu</a:t>
            </a:r>
            <a:r>
              <a:rPr lang="en-US" altLang="nl-NL" sz="2000" dirty="0"/>
              <a:t> </a:t>
            </a:r>
            <a:r>
              <a:rPr lang="en-US" altLang="nl-NL" sz="2000" dirty="0" err="1"/>
              <a:t>naar</a:t>
            </a:r>
            <a:r>
              <a:rPr lang="en-US" altLang="nl-NL" sz="2000" dirty="0"/>
              <a:t> buffet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872677-DFCE-4F0E-861B-2E4B98C75B65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68" y="457720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3457" y="152021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Portalen</a:t>
            </a:r>
            <a:r>
              <a:rPr lang="en-US" altLang="nl-NL" dirty="0"/>
              <a:t> </a:t>
            </a:r>
            <a:r>
              <a:rPr lang="en-US" altLang="nl-NL" sz="3600" dirty="0" err="1"/>
              <a:t>voor</a:t>
            </a:r>
            <a:r>
              <a:rPr lang="en-US" altLang="nl-NL" dirty="0"/>
              <a:t> IBIS </a:t>
            </a:r>
            <a:r>
              <a:rPr lang="en-US" altLang="nl-NL" dirty="0" err="1"/>
              <a:t>en</a:t>
            </a:r>
            <a:r>
              <a:rPr lang="en-US" altLang="nl-NL" dirty="0"/>
              <a:t> GGK</a:t>
            </a:r>
            <a:r>
              <a:rPr lang="nl-NL" altLang="nl-NL" sz="4800" dirty="0">
                <a:solidFill>
                  <a:srgbClr val="F8971D"/>
                </a:solidFill>
              </a:rPr>
              <a:t/>
            </a:r>
            <a:br>
              <a:rPr lang="nl-NL" altLang="nl-NL" sz="4800" dirty="0">
                <a:solidFill>
                  <a:srgbClr val="F8971D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584" y="2050163"/>
            <a:ext cx="822960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altLang="nl-NL" sz="2400" b="1" dirty="0"/>
              <a:t>Voordelen: </a:t>
            </a:r>
            <a:r>
              <a:rPr lang="nl-NL" sz="1800" b="1" dirty="0"/>
              <a:t>De performance wordt beter, Klantwensen kunnen sneller worden gerealiseerd (ontwikkeling eenvoudiger, beheer eenvoudiger),  Het nieuwe portaal sluit beter aan bij wat gebruikers tegenwoordig verwachten van een portaal (modernere look </a:t>
            </a:r>
            <a:r>
              <a:rPr lang="nl-NL" sz="1800" b="1" dirty="0" err="1"/>
              <a:t>and</a:t>
            </a:r>
            <a:r>
              <a:rPr lang="nl-NL" sz="1800" b="1" dirty="0"/>
              <a:t> feel), Continuïteit in de toekomst is gewaarborgd (niet meer afhankelijk van </a:t>
            </a:r>
            <a:r>
              <a:rPr lang="nl-NL" sz="1800" b="1" dirty="0" err="1"/>
              <a:t>microsofts</a:t>
            </a:r>
            <a:r>
              <a:rPr lang="nl-NL" sz="1800" b="1" dirty="0"/>
              <a:t> plannen voor SharePoint, niet meer afhankelijk van schaarse resources).</a:t>
            </a:r>
          </a:p>
          <a:p>
            <a:pPr marL="0" indent="0">
              <a:buNone/>
            </a:pPr>
            <a:r>
              <a:rPr lang="nl-NL" sz="2000" dirty="0"/>
              <a:t/>
            </a:r>
            <a:br>
              <a:rPr lang="nl-NL" sz="2000" dirty="0"/>
            </a:br>
            <a:r>
              <a:rPr lang="nl-NL" sz="1800" dirty="0"/>
              <a:t/>
            </a:r>
            <a:br>
              <a:rPr lang="nl-NL" sz="1800" dirty="0"/>
            </a:br>
            <a:r>
              <a:rPr lang="nl-NL" sz="2000" dirty="0"/>
              <a:t/>
            </a:r>
            <a:br>
              <a:rPr lang="nl-NL" sz="2000" dirty="0"/>
            </a:b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59B28E2-7CBE-4601-BBD5-05A9299C8B94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34" y="67681"/>
            <a:ext cx="2530021" cy="1417752"/>
          </a:xfrm>
          <a:prstGeom prst="rect">
            <a:avLst/>
          </a:prstGeom>
        </p:spPr>
      </p:pic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1079544" y="4198845"/>
            <a:ext cx="7522028" cy="13098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rgbClr val="F8971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9pPr>
          </a:lstStyle>
          <a:p>
            <a:endParaRPr lang="nl-NL" sz="2000" i="1" dirty="0">
              <a:solidFill>
                <a:srgbClr val="596D74"/>
              </a:solidFill>
            </a:endParaRPr>
          </a:p>
          <a:p>
            <a:endParaRPr lang="nl-NL" sz="2000" i="1" dirty="0">
              <a:solidFill>
                <a:srgbClr val="596D74"/>
              </a:solidFill>
            </a:endParaRPr>
          </a:p>
          <a:p>
            <a:pPr algn="l"/>
            <a:r>
              <a:rPr lang="nl-NL" sz="2400" dirty="0">
                <a:solidFill>
                  <a:srgbClr val="596D74"/>
                </a:solidFill>
              </a:rPr>
              <a:t> </a:t>
            </a:r>
          </a:p>
          <a:p>
            <a:pPr algn="ctr"/>
            <a:r>
              <a:rPr lang="nl-NL" sz="2400" dirty="0">
                <a:solidFill>
                  <a:srgbClr val="596D74"/>
                </a:solidFill>
              </a:rPr>
              <a:t>Arbeidsintensief traject! </a:t>
            </a:r>
            <a:r>
              <a:rPr lang="nl-NL" sz="1800" i="1" dirty="0">
                <a:solidFill>
                  <a:srgbClr val="596D74"/>
                </a:solidFill>
              </a:rPr>
              <a:t>Zorgvuldigheid en testen hebben een grote 	impact gehad, maar de eerste gemeenten die er nu al gebruik van maken 	kunnen hun werk blijven doen zoals ze dat voorheen ook deden!</a:t>
            </a:r>
          </a:p>
          <a:p>
            <a:pPr algn="l"/>
            <a:r>
              <a:rPr lang="nl-NL" sz="1800" i="1" dirty="0">
                <a:solidFill>
                  <a:srgbClr val="596D74"/>
                </a:solidFill>
              </a:rPr>
              <a:t/>
            </a:r>
            <a:br>
              <a:rPr lang="nl-NL" sz="1800" i="1" dirty="0">
                <a:solidFill>
                  <a:srgbClr val="596D74"/>
                </a:solidFill>
              </a:rPr>
            </a:br>
            <a:endParaRPr lang="nl-NL" i="1" dirty="0">
              <a:solidFill>
                <a:srgbClr val="596D74"/>
              </a:solidFill>
            </a:endParaRPr>
          </a:p>
          <a:p>
            <a:pPr algn="l"/>
            <a:r>
              <a:rPr lang="nl-NL" sz="2400" i="1" dirty="0">
                <a:solidFill>
                  <a:srgbClr val="596D74"/>
                </a:solidFill>
              </a:rPr>
              <a:t>    Van services.inlichtingenbureau.nl naar werkeninkomen.inlichtingenbureau.nl</a:t>
            </a:r>
          </a:p>
        </p:txBody>
      </p:sp>
      <p:sp>
        <p:nvSpPr>
          <p:cNvPr id="8" name="Pijl-rechts 7"/>
          <p:cNvSpPr/>
          <p:nvPr/>
        </p:nvSpPr>
        <p:spPr>
          <a:xfrm>
            <a:off x="459058" y="5599123"/>
            <a:ext cx="620486" cy="47897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endParaRPr lang="nl-NL">
              <a:solidFill>
                <a:srgbClr val="C0504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7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0376" y="1565629"/>
            <a:ext cx="8229600" cy="914400"/>
          </a:xfrm>
        </p:spPr>
        <p:txBody>
          <a:bodyPr/>
          <a:lstStyle/>
          <a:p>
            <a:r>
              <a:rPr lang="nl-NL" dirty="0"/>
              <a:t>Een voorbeeld uit IBIS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292" y="2022829"/>
            <a:ext cx="8220892" cy="431478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Instellingen tabblad Kwijtschelding</a:t>
            </a:r>
          </a:p>
          <a:p>
            <a:pPr marL="0" indent="0">
              <a:buNone/>
            </a:pPr>
            <a:endParaRPr lang="nl-NL" sz="2000" b="1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9BDFEE9-FC5C-4100-8578-85431DEDA374}" type="datetime1">
              <a:rPr lang="nl-NL" smtClean="0"/>
              <a:t>25-11-2019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83" y="2590846"/>
            <a:ext cx="7819480" cy="332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34" y="67681"/>
            <a:ext cx="2530021" cy="14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4235" y="1258549"/>
            <a:ext cx="8229600" cy="914400"/>
          </a:xfrm>
        </p:spPr>
        <p:txBody>
          <a:bodyPr>
            <a:normAutofit/>
          </a:bodyPr>
          <a:lstStyle/>
          <a:p>
            <a:r>
              <a:rPr lang="nl-NL" dirty="0"/>
              <a:t>Doel Architectuur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92192E0-FF4D-42C0-AFA8-84F1B4D366C4}" type="datetime1">
              <a:rPr lang="nl-NL" smtClean="0"/>
              <a:t>25-11-2019</a:t>
            </a:fld>
            <a:endParaRPr lang="nl-NL" dirty="0"/>
          </a:p>
        </p:txBody>
      </p:sp>
      <p:cxnSp>
        <p:nvCxnSpPr>
          <p:cNvPr id="41" name="Rechte verbindingslijn met pijl 40"/>
          <p:cNvCxnSpPr>
            <a:stCxn id="48" idx="0"/>
          </p:cNvCxnSpPr>
          <p:nvPr/>
        </p:nvCxnSpPr>
        <p:spPr>
          <a:xfrm flipH="1" flipV="1">
            <a:off x="5377243" y="2902636"/>
            <a:ext cx="1" cy="5695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fgeronde rechthoek 41"/>
          <p:cNvSpPr/>
          <p:nvPr/>
        </p:nvSpPr>
        <p:spPr>
          <a:xfrm>
            <a:off x="7809724" y="1994588"/>
            <a:ext cx="1209071" cy="542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Afgeronde rechthoek 42"/>
          <p:cNvSpPr/>
          <p:nvPr/>
        </p:nvSpPr>
        <p:spPr>
          <a:xfrm>
            <a:off x="2980376" y="1996640"/>
            <a:ext cx="1209071" cy="542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Afgeronde rechthoek 43"/>
          <p:cNvSpPr/>
          <p:nvPr/>
        </p:nvSpPr>
        <p:spPr>
          <a:xfrm>
            <a:off x="2610368" y="3045281"/>
            <a:ext cx="6816661" cy="2654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Afgeronde rechthoek 44"/>
          <p:cNvSpPr/>
          <p:nvPr/>
        </p:nvSpPr>
        <p:spPr>
          <a:xfrm>
            <a:off x="3012153" y="4804128"/>
            <a:ext cx="1157798" cy="6267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Bericht Verwerker</a:t>
            </a:r>
          </a:p>
        </p:txBody>
      </p:sp>
      <p:sp>
        <p:nvSpPr>
          <p:cNvPr id="46" name="Afgeronde rechthoek 45"/>
          <p:cNvSpPr/>
          <p:nvPr/>
        </p:nvSpPr>
        <p:spPr>
          <a:xfrm>
            <a:off x="7799899" y="4804127"/>
            <a:ext cx="1228721" cy="6267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Product </a:t>
            </a:r>
            <a:r>
              <a:rPr lang="nl-NL" sz="750" dirty="0" err="1">
                <a:solidFill>
                  <a:prstClr val="black"/>
                </a:solidFill>
                <a:latin typeface="Calibri" panose="020F0502020204030204"/>
              </a:rPr>
              <a:t>Verrijker</a:t>
            </a:r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Afgeronde rechthoek 46"/>
          <p:cNvSpPr/>
          <p:nvPr/>
        </p:nvSpPr>
        <p:spPr>
          <a:xfrm>
            <a:off x="4798344" y="4804128"/>
            <a:ext cx="1157798" cy="626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Bron Router</a:t>
            </a:r>
          </a:p>
        </p:txBody>
      </p:sp>
      <p:sp>
        <p:nvSpPr>
          <p:cNvPr id="48" name="Afgeronde rechthoek 47"/>
          <p:cNvSpPr/>
          <p:nvPr/>
        </p:nvSpPr>
        <p:spPr>
          <a:xfrm>
            <a:off x="4798344" y="3472160"/>
            <a:ext cx="1157798" cy="626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Bron Vrager</a:t>
            </a:r>
          </a:p>
        </p:txBody>
      </p:sp>
      <p:sp>
        <p:nvSpPr>
          <p:cNvPr id="49" name="Afgeronde rechthoek 48"/>
          <p:cNvSpPr/>
          <p:nvPr/>
        </p:nvSpPr>
        <p:spPr>
          <a:xfrm>
            <a:off x="6086161" y="4804128"/>
            <a:ext cx="1157798" cy="626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Collect </a:t>
            </a:r>
            <a:r>
              <a:rPr lang="nl-NL" sz="75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 Combine</a:t>
            </a:r>
          </a:p>
        </p:txBody>
      </p:sp>
      <p:sp>
        <p:nvSpPr>
          <p:cNvPr id="50" name="Afgeronde rechthoek 49"/>
          <p:cNvSpPr/>
          <p:nvPr/>
        </p:nvSpPr>
        <p:spPr>
          <a:xfrm>
            <a:off x="6086161" y="3469328"/>
            <a:ext cx="1157798" cy="626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Bron Ontvanger</a:t>
            </a:r>
          </a:p>
        </p:txBody>
      </p:sp>
      <p:sp>
        <p:nvSpPr>
          <p:cNvPr id="51" name="Afgeronde rechthoek 50"/>
          <p:cNvSpPr/>
          <p:nvPr/>
        </p:nvSpPr>
        <p:spPr>
          <a:xfrm>
            <a:off x="3012153" y="3469328"/>
            <a:ext cx="1157798" cy="6267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Portal / Service</a:t>
            </a:r>
          </a:p>
        </p:txBody>
      </p:sp>
      <p:sp>
        <p:nvSpPr>
          <p:cNvPr id="52" name="Afgeronde rechthoek 51"/>
          <p:cNvSpPr/>
          <p:nvPr/>
        </p:nvSpPr>
        <p:spPr>
          <a:xfrm>
            <a:off x="7799899" y="3469326"/>
            <a:ext cx="1228721" cy="6267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Portal / Service</a:t>
            </a:r>
          </a:p>
        </p:txBody>
      </p:sp>
      <p:cxnSp>
        <p:nvCxnSpPr>
          <p:cNvPr id="53" name="Rechte verbindingslijn met pijl 52"/>
          <p:cNvCxnSpPr>
            <a:stCxn id="51" idx="2"/>
            <a:endCxn id="45" idx="0"/>
          </p:cNvCxnSpPr>
          <p:nvPr/>
        </p:nvCxnSpPr>
        <p:spPr>
          <a:xfrm>
            <a:off x="3591052" y="4096123"/>
            <a:ext cx="0" cy="7080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>
            <a:stCxn id="47" idx="0"/>
            <a:endCxn id="48" idx="2"/>
          </p:cNvCxnSpPr>
          <p:nvPr/>
        </p:nvCxnSpPr>
        <p:spPr>
          <a:xfrm flipV="1">
            <a:off x="5377243" y="4098955"/>
            <a:ext cx="0" cy="705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>
            <a:stCxn id="50" idx="2"/>
            <a:endCxn id="49" idx="0"/>
          </p:cNvCxnSpPr>
          <p:nvPr/>
        </p:nvCxnSpPr>
        <p:spPr>
          <a:xfrm>
            <a:off x="6665060" y="4096123"/>
            <a:ext cx="0" cy="7080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>
            <a:stCxn id="49" idx="3"/>
            <a:endCxn id="46" idx="1"/>
          </p:cNvCxnSpPr>
          <p:nvPr/>
        </p:nvCxnSpPr>
        <p:spPr>
          <a:xfrm>
            <a:off x="7243960" y="5117525"/>
            <a:ext cx="55593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ep 56"/>
          <p:cNvGrpSpPr/>
          <p:nvPr/>
        </p:nvGrpSpPr>
        <p:grpSpPr>
          <a:xfrm>
            <a:off x="3450152" y="4381408"/>
            <a:ext cx="281801" cy="128545"/>
            <a:chOff x="1750842" y="2159766"/>
            <a:chExt cx="375735" cy="171393"/>
          </a:xfrm>
        </p:grpSpPr>
        <p:sp>
          <p:nvSpPr>
            <p:cNvPr id="58" name="Rechthoek 57"/>
            <p:cNvSpPr/>
            <p:nvPr/>
          </p:nvSpPr>
          <p:spPr>
            <a:xfrm>
              <a:off x="1750842" y="2159766"/>
              <a:ext cx="375735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Rechthoek 58"/>
            <p:cNvSpPr/>
            <p:nvPr/>
          </p:nvSpPr>
          <p:spPr>
            <a:xfrm>
              <a:off x="1828428" y="2159766"/>
              <a:ext cx="211697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Rechthoek 59"/>
            <p:cNvSpPr/>
            <p:nvPr/>
          </p:nvSpPr>
          <p:spPr>
            <a:xfrm>
              <a:off x="1897147" y="2159766"/>
              <a:ext cx="69826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ep 60"/>
          <p:cNvGrpSpPr/>
          <p:nvPr/>
        </p:nvGrpSpPr>
        <p:grpSpPr>
          <a:xfrm>
            <a:off x="5236343" y="4383055"/>
            <a:ext cx="281801" cy="128545"/>
            <a:chOff x="1750842" y="2159766"/>
            <a:chExt cx="375735" cy="171393"/>
          </a:xfrm>
        </p:grpSpPr>
        <p:sp>
          <p:nvSpPr>
            <p:cNvPr id="62" name="Rechthoek 61"/>
            <p:cNvSpPr/>
            <p:nvPr/>
          </p:nvSpPr>
          <p:spPr>
            <a:xfrm>
              <a:off x="1750842" y="2159766"/>
              <a:ext cx="375735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Rechthoek 62"/>
            <p:cNvSpPr/>
            <p:nvPr/>
          </p:nvSpPr>
          <p:spPr>
            <a:xfrm>
              <a:off x="1828428" y="2159766"/>
              <a:ext cx="211697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Rechthoek 63"/>
            <p:cNvSpPr/>
            <p:nvPr/>
          </p:nvSpPr>
          <p:spPr>
            <a:xfrm>
              <a:off x="1897147" y="2159766"/>
              <a:ext cx="69826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6519971" y="4381408"/>
            <a:ext cx="281801" cy="128545"/>
            <a:chOff x="1750842" y="2159766"/>
            <a:chExt cx="375735" cy="171393"/>
          </a:xfrm>
        </p:grpSpPr>
        <p:sp>
          <p:nvSpPr>
            <p:cNvPr id="66" name="Rechthoek 65"/>
            <p:cNvSpPr/>
            <p:nvPr/>
          </p:nvSpPr>
          <p:spPr>
            <a:xfrm>
              <a:off x="1750842" y="2159766"/>
              <a:ext cx="375735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Rechthoek 66"/>
            <p:cNvSpPr/>
            <p:nvPr/>
          </p:nvSpPr>
          <p:spPr>
            <a:xfrm>
              <a:off x="1828428" y="2159766"/>
              <a:ext cx="211697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Rechthoek 67"/>
            <p:cNvSpPr/>
            <p:nvPr/>
          </p:nvSpPr>
          <p:spPr>
            <a:xfrm>
              <a:off x="1897147" y="2159766"/>
              <a:ext cx="69826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ep 68"/>
          <p:cNvGrpSpPr/>
          <p:nvPr/>
        </p:nvGrpSpPr>
        <p:grpSpPr>
          <a:xfrm>
            <a:off x="7355231" y="5053253"/>
            <a:ext cx="281801" cy="128545"/>
            <a:chOff x="1750842" y="2159766"/>
            <a:chExt cx="375735" cy="171393"/>
          </a:xfrm>
        </p:grpSpPr>
        <p:sp>
          <p:nvSpPr>
            <p:cNvPr id="70" name="Rechthoek 69"/>
            <p:cNvSpPr/>
            <p:nvPr/>
          </p:nvSpPr>
          <p:spPr>
            <a:xfrm>
              <a:off x="1750842" y="2159766"/>
              <a:ext cx="375735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Rechthoek 70"/>
            <p:cNvSpPr/>
            <p:nvPr/>
          </p:nvSpPr>
          <p:spPr>
            <a:xfrm>
              <a:off x="1828428" y="2159766"/>
              <a:ext cx="211697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Rechthoek 71"/>
            <p:cNvSpPr/>
            <p:nvPr/>
          </p:nvSpPr>
          <p:spPr>
            <a:xfrm>
              <a:off x="1897147" y="2159766"/>
              <a:ext cx="69826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ep 72"/>
          <p:cNvGrpSpPr/>
          <p:nvPr/>
        </p:nvGrpSpPr>
        <p:grpSpPr>
          <a:xfrm>
            <a:off x="4333151" y="5053253"/>
            <a:ext cx="281801" cy="128545"/>
            <a:chOff x="1750842" y="2159766"/>
            <a:chExt cx="375735" cy="171393"/>
          </a:xfrm>
        </p:grpSpPr>
        <p:sp>
          <p:nvSpPr>
            <p:cNvPr id="74" name="Rechthoek 73"/>
            <p:cNvSpPr/>
            <p:nvPr/>
          </p:nvSpPr>
          <p:spPr>
            <a:xfrm>
              <a:off x="1750842" y="2159766"/>
              <a:ext cx="375735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echthoek 74"/>
            <p:cNvSpPr/>
            <p:nvPr/>
          </p:nvSpPr>
          <p:spPr>
            <a:xfrm>
              <a:off x="1828428" y="2159766"/>
              <a:ext cx="211697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Rechthoek 75"/>
            <p:cNvSpPr/>
            <p:nvPr/>
          </p:nvSpPr>
          <p:spPr>
            <a:xfrm>
              <a:off x="1897147" y="2159766"/>
              <a:ext cx="69826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77" name="Rechte verbindingslijn met pijl 76"/>
          <p:cNvCxnSpPr>
            <a:stCxn id="80" idx="2"/>
            <a:endCxn id="51" idx="0"/>
          </p:cNvCxnSpPr>
          <p:nvPr/>
        </p:nvCxnSpPr>
        <p:spPr>
          <a:xfrm>
            <a:off x="3579200" y="2478568"/>
            <a:ext cx="11852" cy="9907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>
            <a:stCxn id="52" idx="0"/>
            <a:endCxn id="81" idx="2"/>
          </p:cNvCxnSpPr>
          <p:nvPr/>
        </p:nvCxnSpPr>
        <p:spPr>
          <a:xfrm flipV="1">
            <a:off x="8414260" y="2459504"/>
            <a:ext cx="1" cy="10098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fgeronde rechthoek 78"/>
          <p:cNvSpPr/>
          <p:nvPr/>
        </p:nvSpPr>
        <p:spPr>
          <a:xfrm>
            <a:off x="2441831" y="2702593"/>
            <a:ext cx="7148484" cy="2000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Buitenwereld</a:t>
            </a:r>
          </a:p>
        </p:txBody>
      </p:sp>
      <p:sp>
        <p:nvSpPr>
          <p:cNvPr id="80" name="Afgeronde rechthoek 79"/>
          <p:cNvSpPr/>
          <p:nvPr/>
        </p:nvSpPr>
        <p:spPr>
          <a:xfrm>
            <a:off x="3076202" y="2095589"/>
            <a:ext cx="1005997" cy="3829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Portal</a:t>
            </a:r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Afgeronde rechthoek 80"/>
          <p:cNvSpPr/>
          <p:nvPr/>
        </p:nvSpPr>
        <p:spPr>
          <a:xfrm>
            <a:off x="7911262" y="2076525"/>
            <a:ext cx="1005997" cy="3829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Portal</a:t>
            </a:r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Rechthoek 81"/>
          <p:cNvSpPr/>
          <p:nvPr/>
        </p:nvSpPr>
        <p:spPr>
          <a:xfrm>
            <a:off x="5094966" y="2134207"/>
            <a:ext cx="386682" cy="26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UWV</a:t>
            </a:r>
          </a:p>
        </p:txBody>
      </p:sp>
      <p:sp>
        <p:nvSpPr>
          <p:cNvPr id="83" name="Rechthoek 82"/>
          <p:cNvSpPr/>
          <p:nvPr/>
        </p:nvSpPr>
        <p:spPr>
          <a:xfrm>
            <a:off x="6457027" y="2134207"/>
            <a:ext cx="382811" cy="26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RDW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776225" y="2134207"/>
            <a:ext cx="382811" cy="26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85" name="Rechte verbindingslijn met pijl 84"/>
          <p:cNvCxnSpPr/>
          <p:nvPr/>
        </p:nvCxnSpPr>
        <p:spPr>
          <a:xfrm>
            <a:off x="4169950" y="5117525"/>
            <a:ext cx="62839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ep 85"/>
          <p:cNvGrpSpPr/>
          <p:nvPr/>
        </p:nvGrpSpPr>
        <p:grpSpPr>
          <a:xfrm>
            <a:off x="8273358" y="4381408"/>
            <a:ext cx="281801" cy="128545"/>
            <a:chOff x="1750842" y="2159766"/>
            <a:chExt cx="375735" cy="171393"/>
          </a:xfrm>
        </p:grpSpPr>
        <p:sp>
          <p:nvSpPr>
            <p:cNvPr id="87" name="Rechthoek 86"/>
            <p:cNvSpPr/>
            <p:nvPr/>
          </p:nvSpPr>
          <p:spPr>
            <a:xfrm>
              <a:off x="1750842" y="2159766"/>
              <a:ext cx="375735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hthoek 87"/>
            <p:cNvSpPr/>
            <p:nvPr/>
          </p:nvSpPr>
          <p:spPr>
            <a:xfrm>
              <a:off x="1828428" y="2159766"/>
              <a:ext cx="211697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Rechthoek 88"/>
            <p:cNvSpPr/>
            <p:nvPr/>
          </p:nvSpPr>
          <p:spPr>
            <a:xfrm>
              <a:off x="1897147" y="2159766"/>
              <a:ext cx="69826" cy="171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7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90" name="Rechte verbindingslijn met pijl 89"/>
          <p:cNvCxnSpPr/>
          <p:nvPr/>
        </p:nvCxnSpPr>
        <p:spPr>
          <a:xfrm flipV="1">
            <a:off x="8414258" y="4096123"/>
            <a:ext cx="0" cy="7080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/>
          <p:nvPr/>
        </p:nvCxnSpPr>
        <p:spPr>
          <a:xfrm>
            <a:off x="6660870" y="2902636"/>
            <a:ext cx="4191" cy="5666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3350" y="2081349"/>
            <a:ext cx="8229600" cy="429736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7277557" y="6448426"/>
            <a:ext cx="2844800" cy="365125"/>
          </a:xfrm>
        </p:spPr>
        <p:txBody>
          <a:bodyPr/>
          <a:lstStyle/>
          <a:p>
            <a:pPr>
              <a:defRPr/>
            </a:pPr>
            <a:fld id="{6C60814F-EE51-4C26-9B25-2904EFC0EB4D}" type="datetime1">
              <a:rPr lang="nl-NL" smtClean="0"/>
              <a:t>25-11-2019</a:t>
            </a:fld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1835153" y="3222264"/>
            <a:ext cx="1157798" cy="6267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(Eventueel) Split</a:t>
            </a:r>
          </a:p>
        </p:txBody>
      </p:sp>
      <p:sp>
        <p:nvSpPr>
          <p:cNvPr id="8" name="Rechthoek 7"/>
          <p:cNvSpPr/>
          <p:nvPr/>
        </p:nvSpPr>
        <p:spPr>
          <a:xfrm>
            <a:off x="2280906" y="2477076"/>
            <a:ext cx="281801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339095" y="2477076"/>
            <a:ext cx="158773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390633" y="2477076"/>
            <a:ext cx="52370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835153" y="1641083"/>
            <a:ext cx="7288662" cy="2000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Buitenwereld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7882970" y="3222263"/>
            <a:ext cx="1228721" cy="6267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Kaartje + inpakken (verrijking) + taart = eindproduct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4302043" y="5194203"/>
            <a:ext cx="675000" cy="5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Routeer naar bakker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369607" y="5399932"/>
            <a:ext cx="281801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427796" y="5399932"/>
            <a:ext cx="158773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479334" y="5399932"/>
            <a:ext cx="52370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242669" y="5399932"/>
            <a:ext cx="281801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7300858" y="5399932"/>
            <a:ext cx="158773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7352396" y="5399932"/>
            <a:ext cx="52370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364400" y="2477076"/>
            <a:ext cx="281801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8422589" y="2477076"/>
            <a:ext cx="158773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8474127" y="2477076"/>
            <a:ext cx="52370" cy="128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5624534" y="4384592"/>
            <a:ext cx="281801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5682723" y="4384592"/>
            <a:ext cx="158773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5734261" y="4384592"/>
            <a:ext cx="52370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6316428" y="4384592"/>
            <a:ext cx="281801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6374617" y="4384592"/>
            <a:ext cx="158773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426155" y="4384592"/>
            <a:ext cx="52370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4899826" y="4384592"/>
            <a:ext cx="281801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4958015" y="4384592"/>
            <a:ext cx="158773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5009553" y="4384592"/>
            <a:ext cx="52370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8821677" y="2443678"/>
            <a:ext cx="5084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koelkast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8269080" y="1280232"/>
            <a:ext cx="47160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Etalage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1649949" y="1278100"/>
            <a:ext cx="153279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TaartIB.nl (Bodem, Versiering, </a:t>
            </a:r>
            <a:r>
              <a:rPr lang="nl-NL" sz="750" dirty="0" err="1">
                <a:solidFill>
                  <a:prstClr val="black"/>
                </a:solidFill>
                <a:latin typeface="Calibri" panose="020F0502020204030204"/>
              </a:rPr>
              <a:t>Etc</a:t>
            </a:r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grpSp>
        <p:nvGrpSpPr>
          <p:cNvPr id="35" name="Groep 34"/>
          <p:cNvGrpSpPr/>
          <p:nvPr/>
        </p:nvGrpSpPr>
        <p:grpSpPr>
          <a:xfrm>
            <a:off x="2442531" y="1473378"/>
            <a:ext cx="305467" cy="312645"/>
            <a:chOff x="3368403" y="3523373"/>
            <a:chExt cx="407289" cy="416860"/>
          </a:xfrm>
        </p:grpSpPr>
        <p:sp>
          <p:nvSpPr>
            <p:cNvPr id="36" name="Rechthoek 35"/>
            <p:cNvSpPr/>
            <p:nvPr/>
          </p:nvSpPr>
          <p:spPr>
            <a:xfrm>
              <a:off x="3368403" y="3523373"/>
              <a:ext cx="407289" cy="4168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Stroomdiagram: Magnetische schijf 36"/>
            <p:cNvSpPr/>
            <p:nvPr/>
          </p:nvSpPr>
          <p:spPr>
            <a:xfrm>
              <a:off x="3407514" y="3682538"/>
              <a:ext cx="341525" cy="19090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al 37"/>
            <p:cNvSpPr/>
            <p:nvPr/>
          </p:nvSpPr>
          <p:spPr>
            <a:xfrm>
              <a:off x="3499366" y="3582909"/>
              <a:ext cx="168134" cy="128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Stroomdiagram: Magnetische schijf 38"/>
          <p:cNvSpPr/>
          <p:nvPr/>
        </p:nvSpPr>
        <p:spPr>
          <a:xfrm>
            <a:off x="2115900" y="1592750"/>
            <a:ext cx="256144" cy="14317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Gelijkbenige driehoek 39"/>
          <p:cNvSpPr/>
          <p:nvPr/>
        </p:nvSpPr>
        <p:spPr>
          <a:xfrm flipV="1">
            <a:off x="2181154" y="1517935"/>
            <a:ext cx="125342" cy="964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087953" y="1473378"/>
            <a:ext cx="305467" cy="312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2" name="Groep 41"/>
          <p:cNvGrpSpPr/>
          <p:nvPr/>
        </p:nvGrpSpPr>
        <p:grpSpPr>
          <a:xfrm>
            <a:off x="2270019" y="1482629"/>
            <a:ext cx="305467" cy="312645"/>
            <a:chOff x="3368403" y="3523373"/>
            <a:chExt cx="407289" cy="416860"/>
          </a:xfrm>
        </p:grpSpPr>
        <p:sp>
          <p:nvSpPr>
            <p:cNvPr id="43" name="Rechthoek 42"/>
            <p:cNvSpPr/>
            <p:nvPr/>
          </p:nvSpPr>
          <p:spPr>
            <a:xfrm>
              <a:off x="3368403" y="3523373"/>
              <a:ext cx="407289" cy="4168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Stroomdiagram: Magnetische schijf 43"/>
            <p:cNvSpPr/>
            <p:nvPr/>
          </p:nvSpPr>
          <p:spPr>
            <a:xfrm>
              <a:off x="3407514" y="3682538"/>
              <a:ext cx="341525" cy="19090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Ovaal 44"/>
            <p:cNvSpPr/>
            <p:nvPr/>
          </p:nvSpPr>
          <p:spPr>
            <a:xfrm>
              <a:off x="3499366" y="3582909"/>
              <a:ext cx="168134" cy="1285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6" name="Tekstvak 45"/>
          <p:cNvSpPr txBox="1"/>
          <p:nvPr/>
        </p:nvSpPr>
        <p:spPr>
          <a:xfrm>
            <a:off x="2095543" y="1551134"/>
            <a:ext cx="1720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grpSp>
        <p:nvGrpSpPr>
          <p:cNvPr id="47" name="Groep 46"/>
          <p:cNvGrpSpPr/>
          <p:nvPr/>
        </p:nvGrpSpPr>
        <p:grpSpPr>
          <a:xfrm>
            <a:off x="2450125" y="3382537"/>
            <a:ext cx="433457" cy="207749"/>
            <a:chOff x="519540" y="4456900"/>
            <a:chExt cx="577943" cy="276998"/>
          </a:xfrm>
        </p:grpSpPr>
        <p:sp>
          <p:nvSpPr>
            <p:cNvPr id="48" name="Rechthoek 47"/>
            <p:cNvSpPr/>
            <p:nvPr/>
          </p:nvSpPr>
          <p:spPr>
            <a:xfrm>
              <a:off x="575881" y="4495285"/>
              <a:ext cx="521602" cy="169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Stroomdiagram: Magnetische schijf 48"/>
            <p:cNvSpPr/>
            <p:nvPr/>
          </p:nvSpPr>
          <p:spPr>
            <a:xfrm>
              <a:off x="774848" y="4536738"/>
              <a:ext cx="274178" cy="9812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519540" y="4456900"/>
              <a:ext cx="32103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51" name="Groep 50"/>
          <p:cNvGrpSpPr/>
          <p:nvPr/>
        </p:nvGrpSpPr>
        <p:grpSpPr>
          <a:xfrm>
            <a:off x="2460448" y="3538125"/>
            <a:ext cx="429779" cy="207749"/>
            <a:chOff x="525401" y="4741506"/>
            <a:chExt cx="573038" cy="276998"/>
          </a:xfrm>
        </p:grpSpPr>
        <p:sp>
          <p:nvSpPr>
            <p:cNvPr id="52" name="Ovaal 51"/>
            <p:cNvSpPr/>
            <p:nvPr/>
          </p:nvSpPr>
          <p:spPr>
            <a:xfrm>
              <a:off x="858510" y="4820956"/>
              <a:ext cx="111553" cy="873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Rechthoek 52"/>
            <p:cNvSpPr/>
            <p:nvPr/>
          </p:nvSpPr>
          <p:spPr>
            <a:xfrm>
              <a:off x="576837" y="4779891"/>
              <a:ext cx="521602" cy="169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525401" y="4741506"/>
              <a:ext cx="32102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55" name="Groep 54"/>
          <p:cNvGrpSpPr/>
          <p:nvPr/>
        </p:nvGrpSpPr>
        <p:grpSpPr>
          <a:xfrm>
            <a:off x="4503058" y="5512013"/>
            <a:ext cx="425179" cy="207749"/>
            <a:chOff x="655183" y="5584369"/>
            <a:chExt cx="566905" cy="276998"/>
          </a:xfrm>
        </p:grpSpPr>
        <p:sp>
          <p:nvSpPr>
            <p:cNvPr id="56" name="Rechthoek 55"/>
            <p:cNvSpPr/>
            <p:nvPr/>
          </p:nvSpPr>
          <p:spPr>
            <a:xfrm>
              <a:off x="700486" y="5622754"/>
              <a:ext cx="521602" cy="169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Ovaal 56"/>
            <p:cNvSpPr/>
            <p:nvPr/>
          </p:nvSpPr>
          <p:spPr>
            <a:xfrm>
              <a:off x="952819" y="5663820"/>
              <a:ext cx="111553" cy="873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kstvak 57"/>
            <p:cNvSpPr txBox="1"/>
            <p:nvPr/>
          </p:nvSpPr>
          <p:spPr>
            <a:xfrm>
              <a:off x="655183" y="5584369"/>
              <a:ext cx="32102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59" name="Groep 58"/>
          <p:cNvGrpSpPr/>
          <p:nvPr/>
        </p:nvGrpSpPr>
        <p:grpSpPr>
          <a:xfrm>
            <a:off x="4358238" y="5407326"/>
            <a:ext cx="420773" cy="207749"/>
            <a:chOff x="652589" y="5964217"/>
            <a:chExt cx="561031" cy="276998"/>
          </a:xfrm>
        </p:grpSpPr>
        <p:sp>
          <p:nvSpPr>
            <p:cNvPr id="60" name="Stroomdiagram: Magnetische schijf 59"/>
            <p:cNvSpPr/>
            <p:nvPr/>
          </p:nvSpPr>
          <p:spPr>
            <a:xfrm>
              <a:off x="888426" y="6040986"/>
              <a:ext cx="274178" cy="9812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Rechthoek 60"/>
            <p:cNvSpPr/>
            <p:nvPr/>
          </p:nvSpPr>
          <p:spPr>
            <a:xfrm>
              <a:off x="692018" y="6002602"/>
              <a:ext cx="521602" cy="169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ekstvak 61"/>
            <p:cNvSpPr txBox="1"/>
            <p:nvPr/>
          </p:nvSpPr>
          <p:spPr>
            <a:xfrm>
              <a:off x="652589" y="5964217"/>
              <a:ext cx="32103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63" name="Groep 62"/>
          <p:cNvGrpSpPr/>
          <p:nvPr/>
        </p:nvGrpSpPr>
        <p:grpSpPr>
          <a:xfrm>
            <a:off x="5471710" y="3498914"/>
            <a:ext cx="531578" cy="207749"/>
            <a:chOff x="5897160" y="3522739"/>
            <a:chExt cx="708771" cy="276999"/>
          </a:xfrm>
        </p:grpSpPr>
        <p:sp>
          <p:nvSpPr>
            <p:cNvPr id="64" name="Rechthoek 63"/>
            <p:cNvSpPr/>
            <p:nvPr/>
          </p:nvSpPr>
          <p:spPr>
            <a:xfrm>
              <a:off x="5949757" y="3548878"/>
              <a:ext cx="656174" cy="1867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Tekstvak 64"/>
            <p:cNvSpPr txBox="1"/>
            <p:nvPr/>
          </p:nvSpPr>
          <p:spPr>
            <a:xfrm>
              <a:off x="5897160" y="3522739"/>
              <a:ext cx="321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  <p:sp>
          <p:nvSpPr>
            <p:cNvPr id="66" name="Stroomdiagram: Magnetische schijf 65"/>
            <p:cNvSpPr/>
            <p:nvPr/>
          </p:nvSpPr>
          <p:spPr>
            <a:xfrm>
              <a:off x="6208161" y="3587262"/>
              <a:ext cx="274178" cy="9812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ep 66"/>
          <p:cNvGrpSpPr/>
          <p:nvPr/>
        </p:nvGrpSpPr>
        <p:grpSpPr>
          <a:xfrm>
            <a:off x="6257420" y="3494155"/>
            <a:ext cx="410623" cy="207749"/>
            <a:chOff x="6937509" y="3499303"/>
            <a:chExt cx="584655" cy="276998"/>
          </a:xfrm>
        </p:grpSpPr>
        <p:sp>
          <p:nvSpPr>
            <p:cNvPr id="68" name="Rechthoek 67"/>
            <p:cNvSpPr/>
            <p:nvPr/>
          </p:nvSpPr>
          <p:spPr>
            <a:xfrm>
              <a:off x="6950977" y="3519622"/>
              <a:ext cx="571187" cy="1994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6937509" y="3499303"/>
              <a:ext cx="342817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  <p:sp>
          <p:nvSpPr>
            <p:cNvPr id="70" name="Ovaal 69"/>
            <p:cNvSpPr/>
            <p:nvPr/>
          </p:nvSpPr>
          <p:spPr>
            <a:xfrm>
              <a:off x="7258395" y="3578753"/>
              <a:ext cx="111553" cy="87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Groep 70"/>
          <p:cNvGrpSpPr/>
          <p:nvPr/>
        </p:nvGrpSpPr>
        <p:grpSpPr>
          <a:xfrm>
            <a:off x="5753285" y="5486988"/>
            <a:ext cx="664499" cy="207749"/>
            <a:chOff x="8934376" y="5150838"/>
            <a:chExt cx="885998" cy="276999"/>
          </a:xfrm>
        </p:grpSpPr>
        <p:sp>
          <p:nvSpPr>
            <p:cNvPr id="72" name="Rechthoek 71"/>
            <p:cNvSpPr/>
            <p:nvPr/>
          </p:nvSpPr>
          <p:spPr>
            <a:xfrm>
              <a:off x="8990717" y="5184483"/>
              <a:ext cx="829657" cy="178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Stroomdiagram: Magnetische schijf 72"/>
            <p:cNvSpPr/>
            <p:nvPr/>
          </p:nvSpPr>
          <p:spPr>
            <a:xfrm>
              <a:off x="9189684" y="5224884"/>
              <a:ext cx="274178" cy="9812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Ovaal 73"/>
            <p:cNvSpPr/>
            <p:nvPr/>
          </p:nvSpPr>
          <p:spPr>
            <a:xfrm>
              <a:off x="9615264" y="5230288"/>
              <a:ext cx="111553" cy="87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8934376" y="5150838"/>
              <a:ext cx="321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nl-NL" sz="75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</a:p>
          </p:txBody>
        </p:sp>
      </p:grpSp>
      <p:grpSp>
        <p:nvGrpSpPr>
          <p:cNvPr id="76" name="Groep 75"/>
          <p:cNvGrpSpPr/>
          <p:nvPr/>
        </p:nvGrpSpPr>
        <p:grpSpPr>
          <a:xfrm>
            <a:off x="8323002" y="1510828"/>
            <a:ext cx="383050" cy="244190"/>
            <a:chOff x="10106288" y="663629"/>
            <a:chExt cx="666214" cy="481463"/>
          </a:xfrm>
        </p:grpSpPr>
        <p:sp>
          <p:nvSpPr>
            <p:cNvPr id="77" name="Kubus 76"/>
            <p:cNvSpPr/>
            <p:nvPr/>
          </p:nvSpPr>
          <p:spPr>
            <a:xfrm>
              <a:off x="10106288" y="663629"/>
              <a:ext cx="510733" cy="48146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Stroomdiagram: Magnetische schijf 77"/>
            <p:cNvSpPr/>
            <p:nvPr/>
          </p:nvSpPr>
          <p:spPr>
            <a:xfrm>
              <a:off x="10184883" y="917713"/>
              <a:ext cx="268393" cy="17033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Ovaal 78"/>
            <p:cNvSpPr/>
            <p:nvPr/>
          </p:nvSpPr>
          <p:spPr>
            <a:xfrm>
              <a:off x="10253013" y="827542"/>
              <a:ext cx="132131" cy="11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Ezelsoor 79"/>
            <p:cNvSpPr/>
            <p:nvPr/>
          </p:nvSpPr>
          <p:spPr>
            <a:xfrm>
              <a:off x="10672469" y="668171"/>
              <a:ext cx="100033" cy="22608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ep 80"/>
          <p:cNvGrpSpPr/>
          <p:nvPr/>
        </p:nvGrpSpPr>
        <p:grpSpPr>
          <a:xfrm>
            <a:off x="8323002" y="3362323"/>
            <a:ext cx="383050" cy="244190"/>
            <a:chOff x="9106408" y="2074357"/>
            <a:chExt cx="510733" cy="325586"/>
          </a:xfrm>
        </p:grpSpPr>
        <p:sp>
          <p:nvSpPr>
            <p:cNvPr id="82" name="Kubus 81"/>
            <p:cNvSpPr/>
            <p:nvPr/>
          </p:nvSpPr>
          <p:spPr>
            <a:xfrm>
              <a:off x="9106408" y="2074357"/>
              <a:ext cx="391538" cy="32558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Stroomdiagram: Magnetische schijf 82"/>
            <p:cNvSpPr/>
            <p:nvPr/>
          </p:nvSpPr>
          <p:spPr>
            <a:xfrm>
              <a:off x="9166661" y="2246180"/>
              <a:ext cx="205755" cy="11519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Ovaal 83"/>
            <p:cNvSpPr/>
            <p:nvPr/>
          </p:nvSpPr>
          <p:spPr>
            <a:xfrm>
              <a:off x="9218890" y="2185202"/>
              <a:ext cx="101294" cy="77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Ezelsoor 84"/>
            <p:cNvSpPr/>
            <p:nvPr/>
          </p:nvSpPr>
          <p:spPr>
            <a:xfrm>
              <a:off x="9540454" y="2077428"/>
              <a:ext cx="76687" cy="152885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l-NL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86" name="Rechte verbindingslijn met pijl 85"/>
          <p:cNvCxnSpPr>
            <a:endCxn id="10" idx="0"/>
          </p:cNvCxnSpPr>
          <p:nvPr/>
        </p:nvCxnSpPr>
        <p:spPr>
          <a:xfrm>
            <a:off x="2414052" y="1841127"/>
            <a:ext cx="2766" cy="6359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met pijl 86"/>
          <p:cNvCxnSpPr>
            <a:stCxn id="7" idx="0"/>
            <a:endCxn id="10" idx="2"/>
          </p:cNvCxnSpPr>
          <p:nvPr/>
        </p:nvCxnSpPr>
        <p:spPr>
          <a:xfrm flipV="1">
            <a:off x="2414052" y="2605621"/>
            <a:ext cx="2766" cy="6166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met pijl 87"/>
          <p:cNvCxnSpPr>
            <a:stCxn id="7" idx="2"/>
            <a:endCxn id="14" idx="1"/>
          </p:cNvCxnSpPr>
          <p:nvPr/>
        </p:nvCxnSpPr>
        <p:spPr>
          <a:xfrm>
            <a:off x="2414054" y="3849058"/>
            <a:ext cx="955553" cy="16151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/>
          <p:cNvCxnSpPr>
            <a:stCxn id="13" idx="1"/>
            <a:endCxn id="14" idx="3"/>
          </p:cNvCxnSpPr>
          <p:nvPr/>
        </p:nvCxnSpPr>
        <p:spPr>
          <a:xfrm flipH="1">
            <a:off x="3651407" y="5464204"/>
            <a:ext cx="650636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met pijl 89"/>
          <p:cNvCxnSpPr>
            <a:stCxn id="13" idx="0"/>
            <a:endCxn id="121" idx="2"/>
          </p:cNvCxnSpPr>
          <p:nvPr/>
        </p:nvCxnSpPr>
        <p:spPr>
          <a:xfrm flipH="1" flipV="1">
            <a:off x="4333841" y="4513135"/>
            <a:ext cx="305703" cy="6810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>
            <a:stCxn id="136" idx="2"/>
            <a:endCxn id="25" idx="0"/>
          </p:cNvCxnSpPr>
          <p:nvPr/>
        </p:nvCxnSpPr>
        <p:spPr>
          <a:xfrm>
            <a:off x="5758840" y="3775115"/>
            <a:ext cx="1606" cy="6094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/>
          <p:cNvCxnSpPr>
            <a:stCxn id="128" idx="2"/>
            <a:endCxn id="31" idx="0"/>
          </p:cNvCxnSpPr>
          <p:nvPr/>
        </p:nvCxnSpPr>
        <p:spPr>
          <a:xfrm>
            <a:off x="5032226" y="3775115"/>
            <a:ext cx="3512" cy="6094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/>
          <p:cNvCxnSpPr>
            <a:stCxn id="137" idx="2"/>
            <a:endCxn id="28" idx="0"/>
          </p:cNvCxnSpPr>
          <p:nvPr/>
        </p:nvCxnSpPr>
        <p:spPr>
          <a:xfrm flipH="1">
            <a:off x="6452341" y="3775115"/>
            <a:ext cx="1827" cy="6094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>
            <a:stCxn id="117" idx="0"/>
            <a:endCxn id="25" idx="2"/>
          </p:cNvCxnSpPr>
          <p:nvPr/>
        </p:nvCxnSpPr>
        <p:spPr>
          <a:xfrm flipH="1" flipV="1">
            <a:off x="5760447" y="4513135"/>
            <a:ext cx="349409" cy="6810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>
            <a:stCxn id="13" idx="0"/>
            <a:endCxn id="31" idx="2"/>
          </p:cNvCxnSpPr>
          <p:nvPr/>
        </p:nvCxnSpPr>
        <p:spPr>
          <a:xfrm flipV="1">
            <a:off x="4639544" y="4513135"/>
            <a:ext cx="396195" cy="6810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>
            <a:stCxn id="117" idx="0"/>
            <a:endCxn id="28" idx="2"/>
          </p:cNvCxnSpPr>
          <p:nvPr/>
        </p:nvCxnSpPr>
        <p:spPr>
          <a:xfrm flipV="1">
            <a:off x="6109856" y="4513135"/>
            <a:ext cx="342485" cy="6810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met pijl 96"/>
          <p:cNvCxnSpPr>
            <a:stCxn id="12" idx="2"/>
            <a:endCxn id="17" idx="3"/>
          </p:cNvCxnSpPr>
          <p:nvPr/>
        </p:nvCxnSpPr>
        <p:spPr>
          <a:xfrm flipH="1">
            <a:off x="7524470" y="3849060"/>
            <a:ext cx="972861" cy="16151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hthoek 97"/>
          <p:cNvSpPr/>
          <p:nvPr/>
        </p:nvSpPr>
        <p:spPr>
          <a:xfrm>
            <a:off x="4119781" y="1962919"/>
            <a:ext cx="391202" cy="132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Stroomdiagram: Magnetische schijf 98"/>
          <p:cNvSpPr/>
          <p:nvPr/>
        </p:nvSpPr>
        <p:spPr>
          <a:xfrm>
            <a:off x="4269007" y="1995441"/>
            <a:ext cx="205634" cy="7359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4077526" y="1939908"/>
            <a:ext cx="24077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01" name="Ovaal 100"/>
          <p:cNvSpPr/>
          <p:nvPr/>
        </p:nvSpPr>
        <p:spPr>
          <a:xfrm>
            <a:off x="5059873" y="1999494"/>
            <a:ext cx="83665" cy="654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echthoek 101"/>
          <p:cNvSpPr/>
          <p:nvPr/>
        </p:nvSpPr>
        <p:spPr>
          <a:xfrm>
            <a:off x="4848617" y="1962919"/>
            <a:ext cx="391202" cy="132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Tekstvak 102"/>
          <p:cNvSpPr txBox="1"/>
          <p:nvPr/>
        </p:nvSpPr>
        <p:spPr>
          <a:xfrm>
            <a:off x="4810040" y="1939908"/>
            <a:ext cx="24077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cxnSp>
        <p:nvCxnSpPr>
          <p:cNvPr id="104" name="Rechte verbindingslijn met pijl 103"/>
          <p:cNvCxnSpPr>
            <a:endCxn id="22" idx="0"/>
          </p:cNvCxnSpPr>
          <p:nvPr/>
        </p:nvCxnSpPr>
        <p:spPr>
          <a:xfrm>
            <a:off x="8497330" y="1864377"/>
            <a:ext cx="2982" cy="6126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met pijl 104"/>
          <p:cNvCxnSpPr>
            <a:stCxn id="12" idx="0"/>
            <a:endCxn id="22" idx="2"/>
          </p:cNvCxnSpPr>
          <p:nvPr/>
        </p:nvCxnSpPr>
        <p:spPr>
          <a:xfrm flipV="1">
            <a:off x="8497330" y="2605621"/>
            <a:ext cx="2982" cy="6166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>
            <a:stCxn id="117" idx="3"/>
            <a:endCxn id="17" idx="1"/>
          </p:cNvCxnSpPr>
          <p:nvPr/>
        </p:nvCxnSpPr>
        <p:spPr>
          <a:xfrm>
            <a:off x="6447356" y="5464204"/>
            <a:ext cx="795313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kstvak 106"/>
          <p:cNvSpPr txBox="1"/>
          <p:nvPr/>
        </p:nvSpPr>
        <p:spPr>
          <a:xfrm>
            <a:off x="8333053" y="5446705"/>
            <a:ext cx="1193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De toegevoegde waarde van TaartIB.nl verpakken en een handgeschreven kaartje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4194281" y="1325175"/>
            <a:ext cx="386682" cy="265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Stroomdiagram: Magnetische schijf 108"/>
          <p:cNvSpPr/>
          <p:nvPr/>
        </p:nvSpPr>
        <p:spPr>
          <a:xfrm>
            <a:off x="4269007" y="1389610"/>
            <a:ext cx="240924" cy="16326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5228885" y="1325174"/>
            <a:ext cx="382811" cy="244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Ovaal 110"/>
          <p:cNvSpPr/>
          <p:nvPr/>
        </p:nvSpPr>
        <p:spPr>
          <a:xfrm>
            <a:off x="5364003" y="1418547"/>
            <a:ext cx="112574" cy="105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Tekstvak 111"/>
          <p:cNvSpPr txBox="1"/>
          <p:nvPr/>
        </p:nvSpPr>
        <p:spPr>
          <a:xfrm>
            <a:off x="3857637" y="1165578"/>
            <a:ext cx="10834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Leverancier Bodem</a:t>
            </a:r>
          </a:p>
        </p:txBody>
      </p:sp>
      <p:sp>
        <p:nvSpPr>
          <p:cNvPr id="113" name="Tekstvak 112"/>
          <p:cNvSpPr txBox="1"/>
          <p:nvPr/>
        </p:nvSpPr>
        <p:spPr>
          <a:xfrm>
            <a:off x="4890701" y="1171772"/>
            <a:ext cx="105830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Leverancier Versiering</a:t>
            </a:r>
          </a:p>
        </p:txBody>
      </p:sp>
      <p:sp>
        <p:nvSpPr>
          <p:cNvPr id="114" name="Rechthoek 113"/>
          <p:cNvSpPr/>
          <p:nvPr/>
        </p:nvSpPr>
        <p:spPr>
          <a:xfrm>
            <a:off x="6216611" y="1325174"/>
            <a:ext cx="382811" cy="244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Tekstvak 114"/>
          <p:cNvSpPr txBox="1"/>
          <p:nvPr/>
        </p:nvSpPr>
        <p:spPr>
          <a:xfrm>
            <a:off x="5897536" y="1171771"/>
            <a:ext cx="105830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Leverancier Versiering</a:t>
            </a:r>
          </a:p>
        </p:txBody>
      </p:sp>
      <p:sp>
        <p:nvSpPr>
          <p:cNvPr id="116" name="Gelijkbenige driehoek 115"/>
          <p:cNvSpPr/>
          <p:nvPr/>
        </p:nvSpPr>
        <p:spPr>
          <a:xfrm flipV="1">
            <a:off x="6345345" y="1423009"/>
            <a:ext cx="125342" cy="964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Afgeronde rechthoek 116"/>
          <p:cNvSpPr/>
          <p:nvPr/>
        </p:nvSpPr>
        <p:spPr>
          <a:xfrm>
            <a:off x="5772355" y="5194203"/>
            <a:ext cx="675000" cy="5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Bodem + versiering = taart</a:t>
            </a:r>
          </a:p>
        </p:txBody>
      </p:sp>
      <p:sp>
        <p:nvSpPr>
          <p:cNvPr id="118" name="Tekstvak 117"/>
          <p:cNvSpPr txBox="1"/>
          <p:nvPr/>
        </p:nvSpPr>
        <p:spPr>
          <a:xfrm>
            <a:off x="6502498" y="5675458"/>
            <a:ext cx="152537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525" dirty="0">
                <a:solidFill>
                  <a:prstClr val="black"/>
                </a:solidFill>
                <a:latin typeface="Calibri" panose="020F0502020204030204"/>
              </a:rPr>
              <a:t>* Antwoorden van sommige bronnen komen na verloop van tijd; het samenstellen van het eindproduct kan pas als alles binnen is.</a:t>
            </a:r>
          </a:p>
        </p:txBody>
      </p:sp>
      <p:sp>
        <p:nvSpPr>
          <p:cNvPr id="119" name="Rechthoek 118"/>
          <p:cNvSpPr/>
          <p:nvPr/>
        </p:nvSpPr>
        <p:spPr>
          <a:xfrm>
            <a:off x="4197928" y="4384592"/>
            <a:ext cx="281801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4256117" y="4384592"/>
            <a:ext cx="158773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Rechthoek 120"/>
          <p:cNvSpPr/>
          <p:nvPr/>
        </p:nvSpPr>
        <p:spPr>
          <a:xfrm>
            <a:off x="4307655" y="4384592"/>
            <a:ext cx="52370" cy="1285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2" name="Rechte verbindingslijn met pijl 121"/>
          <p:cNvCxnSpPr>
            <a:stCxn id="129" idx="2"/>
            <a:endCxn id="121" idx="0"/>
          </p:cNvCxnSpPr>
          <p:nvPr/>
        </p:nvCxnSpPr>
        <p:spPr>
          <a:xfrm>
            <a:off x="4331272" y="3775115"/>
            <a:ext cx="2568" cy="6094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met pijl 122"/>
          <p:cNvCxnSpPr>
            <a:stCxn id="129" idx="0"/>
          </p:cNvCxnSpPr>
          <p:nvPr/>
        </p:nvCxnSpPr>
        <p:spPr>
          <a:xfrm flipV="1">
            <a:off x="4331272" y="1861547"/>
            <a:ext cx="0" cy="4242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met pijl 123"/>
          <p:cNvCxnSpPr>
            <a:endCxn id="136" idx="0"/>
          </p:cNvCxnSpPr>
          <p:nvPr/>
        </p:nvCxnSpPr>
        <p:spPr>
          <a:xfrm>
            <a:off x="5758840" y="1861547"/>
            <a:ext cx="0" cy="4242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met pijl 124"/>
          <p:cNvCxnSpPr>
            <a:stCxn id="128" idx="0"/>
          </p:cNvCxnSpPr>
          <p:nvPr/>
        </p:nvCxnSpPr>
        <p:spPr>
          <a:xfrm flipV="1">
            <a:off x="5032226" y="1861547"/>
            <a:ext cx="0" cy="4242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met pijl 125"/>
          <p:cNvCxnSpPr>
            <a:endCxn id="137" idx="0"/>
          </p:cNvCxnSpPr>
          <p:nvPr/>
        </p:nvCxnSpPr>
        <p:spPr>
          <a:xfrm>
            <a:off x="6447355" y="1861547"/>
            <a:ext cx="6812" cy="4242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Kruis 126"/>
          <p:cNvSpPr/>
          <p:nvPr/>
        </p:nvSpPr>
        <p:spPr>
          <a:xfrm>
            <a:off x="5273795" y="1619180"/>
            <a:ext cx="305522" cy="24236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8" name="Afgeronde rechthoek 127"/>
          <p:cNvSpPr/>
          <p:nvPr/>
        </p:nvSpPr>
        <p:spPr>
          <a:xfrm>
            <a:off x="4732104" y="2285832"/>
            <a:ext cx="600247" cy="14892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Vraag Versiering</a:t>
            </a:r>
          </a:p>
        </p:txBody>
      </p:sp>
      <p:sp>
        <p:nvSpPr>
          <p:cNvPr id="129" name="Afgeronde rechthoek 128"/>
          <p:cNvSpPr/>
          <p:nvPr/>
        </p:nvSpPr>
        <p:spPr>
          <a:xfrm>
            <a:off x="4031149" y="2285832"/>
            <a:ext cx="600247" cy="14892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Vraag Koeken</a:t>
            </a:r>
          </a:p>
        </p:txBody>
      </p:sp>
      <p:sp>
        <p:nvSpPr>
          <p:cNvPr id="130" name="Rechthoek 129"/>
          <p:cNvSpPr/>
          <p:nvPr/>
        </p:nvSpPr>
        <p:spPr>
          <a:xfrm>
            <a:off x="5520095" y="1962373"/>
            <a:ext cx="486566" cy="130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Tekstvak 130"/>
          <p:cNvSpPr txBox="1"/>
          <p:nvPr/>
        </p:nvSpPr>
        <p:spPr>
          <a:xfrm>
            <a:off x="5486056" y="1936921"/>
            <a:ext cx="24077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32" name="Stroomdiagram: Magnetische schijf 131"/>
          <p:cNvSpPr/>
          <p:nvPr/>
        </p:nvSpPr>
        <p:spPr>
          <a:xfrm>
            <a:off x="5744289" y="1992454"/>
            <a:ext cx="205634" cy="735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hthoek 132"/>
          <p:cNvSpPr/>
          <p:nvPr/>
        </p:nvSpPr>
        <p:spPr>
          <a:xfrm>
            <a:off x="6205922" y="1962351"/>
            <a:ext cx="465899" cy="130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Ovaal 133"/>
          <p:cNvSpPr/>
          <p:nvPr/>
        </p:nvSpPr>
        <p:spPr>
          <a:xfrm>
            <a:off x="6472925" y="1998677"/>
            <a:ext cx="83665" cy="65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Tekstvak 134"/>
          <p:cNvSpPr txBox="1"/>
          <p:nvPr/>
        </p:nvSpPr>
        <p:spPr>
          <a:xfrm>
            <a:off x="6203341" y="1939091"/>
            <a:ext cx="16740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36" name="Afgeronde rechthoek 135"/>
          <p:cNvSpPr/>
          <p:nvPr/>
        </p:nvSpPr>
        <p:spPr>
          <a:xfrm>
            <a:off x="5459622" y="2285832"/>
            <a:ext cx="598436" cy="14892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Krijg Koeken</a:t>
            </a:r>
          </a:p>
        </p:txBody>
      </p:sp>
      <p:sp>
        <p:nvSpPr>
          <p:cNvPr id="137" name="Afgeronde rechthoek 136"/>
          <p:cNvSpPr/>
          <p:nvPr/>
        </p:nvSpPr>
        <p:spPr>
          <a:xfrm>
            <a:off x="6154045" y="2285832"/>
            <a:ext cx="600247" cy="14892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nl-NL" sz="750" dirty="0">
                <a:solidFill>
                  <a:prstClr val="black"/>
                </a:solidFill>
                <a:latin typeface="Calibri" panose="020F0502020204030204"/>
              </a:rPr>
              <a:t>Krijg Versiering</a:t>
            </a:r>
          </a:p>
        </p:txBody>
      </p:sp>
    </p:spTree>
    <p:extLst>
      <p:ext uri="{BB962C8B-B14F-4D97-AF65-F5344CB8AC3E}">
        <p14:creationId xmlns:p14="http://schemas.microsoft.com/office/powerpoint/2010/main" val="1929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0013 0.3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8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00052 0.360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0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2 -0.00069 L -0.02682 -0.00069 C -0.0263 0.00509 -0.02565 0.01088 -0.02513 0.0169 C -0.02474 0.02106 -0.02461 0.02546 -0.02422 0.02963 C -0.02396 0.03241 -0.02357 0.03495 -0.02331 0.03773 C -0.02291 0.04097 -0.02265 0.04421 -0.02239 0.04745 C -0.022 0.05116 -0.022 0.05486 -0.02148 0.05856 C -0.02109 0.06204 -0.02031 0.06505 -0.01966 0.06829 C -0.01901 0.08426 -0.01901 0.10046 -0.01784 0.11644 C -0.01523 0.15139 -0.01588 0.13194 -0.01159 0.15185 C -0.01081 0.15532 -0.01067 0.15949 -0.00976 0.16296 C -0.00703 0.17199 -0.00364 0.18009 -0.00065 0.18866 C -0.00065 0.18866 0.00651 0.21134 0.00651 0.21134 C 0.00768 0.21389 0.00925 0.2162 0.01016 0.21921 C 0.01133 0.22269 0.01172 0.22685 0.01289 0.23056 C 0.01393 0.2338 0.01537 0.23681 0.01654 0.24005 C 0.01849 0.24653 0.0194 0.2537 0.02188 0.25949 L 0.02826 0.27384 C 0.02917 0.27593 0.02995 0.27824 0.03099 0.28032 C 0.03216 0.2831 0.03347 0.28542 0.03451 0.28843 C 0.03581 0.29144 0.03633 0.29583 0.03815 0.29792 C 0.03906 0.29907 0.04011 0.3 0.04089 0.30116 C 0.0431 0.30463 0.04558 0.3081 0.04714 0.3125 C 0.04961 0.31875 0.04805 0.3162 0.05169 0.32037 C 0.05469 0.32824 0.05313 0.32523 0.05899 0.33333 C 0.06576 0.34282 0.06367 0.34074 0.06797 0.34468 L 0.19362 0.32847 " pathEditMode="relative" ptsTypes="AAAAAAAAAAAAAAAAAAAAAAAAA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4.81481E-6 C 0.00052 0.00578 0.00117 0.01157 0.00169 0.01759 C 0.00208 0.02175 0.00221 0.02615 0.0026 0.03032 C 0.00286 0.0331 0.00325 0.03564 0.00351 0.03842 C 0.00391 0.04166 0.00417 0.0449 0.00443 0.04814 C 0.00482 0.05185 0.00482 0.05555 0.00534 0.05925 C 0.00573 0.06273 0.00651 0.06574 0.00716 0.06898 C 0.00781 0.08495 0.00781 0.10115 0.00898 0.11713 C 0.01159 0.15208 0.01094 0.13263 0.01523 0.15254 C 0.01601 0.15601 0.01615 0.16018 0.01706 0.16365 C 0.01979 0.17268 0.02318 0.18078 0.02617 0.18935 C 0.02617 0.18935 0.03333 0.21203 0.03333 0.21203 C 0.0345 0.21458 0.03607 0.21689 0.03698 0.2199 C 0.03815 0.22338 0.03854 0.22754 0.03971 0.23125 C 0.04075 0.23449 0.04219 0.2375 0.04336 0.24074 C 0.04531 0.24722 0.04622 0.25439 0.0487 0.26018 L 0.05508 0.27453 C 0.05599 0.27662 0.05677 0.27893 0.05781 0.28101 C 0.05898 0.28379 0.06029 0.28611 0.06133 0.28912 C 0.06263 0.29213 0.06315 0.29652 0.06497 0.29861 C 0.06588 0.29976 0.06693 0.30069 0.06771 0.30185 C 0.06992 0.30532 0.0724 0.30879 0.07396 0.31319 C 0.07643 0.31944 0.07487 0.31689 0.07851 0.32106 C 0.08151 0.32893 0.07995 0.32592 0.08581 0.33402 C 0.09258 0.34351 0.09049 0.34143 0.09479 0.34537 L 0.22044 0.32916 " pathEditMode="relative" ptsTypes="AAAAAAAAAAAAAAAAAAAAAAAAAAA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1.11111E-6 C 0.00234 -0.00718 0.00416 -0.01482 0.00703 -0.02107 C 0.01094 -0.0301 0.01523 -0.03912 0.0181 -0.04931 C 0.02135 -0.06065 0.02448 -0.07223 0.02682 -0.08426 C 0.0276 -0.08866 0.02838 -0.09283 0.02916 -0.097 C 0.03424 -0.12593 0.02747 -0.08936 0.03229 -0.11528 C 0.03255 -0.11899 0.03268 -0.12269 0.03307 -0.12639 C 0.03346 -0.12894 0.03437 -0.13102 0.03463 -0.13357 C 0.03789 -0.15973 0.03398 -0.13774 0.03633 -0.15024 C 0.03659 -0.1551 0.03672 -0.15973 0.03711 -0.16436 C 0.0375 -0.16899 0.03867 -0.17848 0.03867 -0.17848 C 0.03893 -0.18588 0.03906 -0.19329 0.03945 -0.20093 C 0.03984 -0.20926 0.04062 -0.2176 0.04101 -0.22616 C 0.04127 -0.23172 0.04153 -0.23727 0.0418 -0.24306 C 0.04414 -0.28542 0.04088 -0.21899 0.04336 -0.27246 C 0.04414 -0.32871 0.04479 -0.31945 0.04336 -0.36227 C 0.04271 -0.38079 0.04362 -0.375 0.0418 -0.38473 C 0.04153 -0.38982 0.04127 -0.39491 0.04101 -0.40024 C 0.04075 -0.40394 0.04036 -0.40764 0.04023 -0.41135 C 0.03984 -0.42408 0.03984 -0.43658 0.03945 -0.44931 C 0.03932 -0.45116 0.03893 -0.45301 0.03867 -0.45487 C 0.03841 -0.45625 0.03854 -0.45811 0.03789 -0.45903 C 0.03698 -0.46042 0.03568 -0.45996 0.03463 -0.46042 C 0.03411 -0.46088 0.03359 -0.46135 0.03307 -0.46181 " pathEditMode="relative" ptsTypes="AAAAAAAAAAAAAAAAAAAAAAA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1.45833E-6 -1.11111E-6 C -0.00195 -0.01181 -0.00299 -0.02408 -0.0056 -0.03519 C -0.00924 -0.0507 -0.01419 -0.06528 -0.01667 -0.08148 C -0.01797 -0.09005 -0.01914 -0.09838 -0.0207 -0.10672 C -0.02096 -0.1088 -0.02187 -0.11042 -0.02226 -0.1125 C -0.0237 -0.1213 -0.02617 -0.13912 -0.02617 -0.13912 C -0.0293 -0.19954 -0.02747 -0.1588 -0.02617 -0.29352 C -0.02617 -0.30139 -0.02565 -0.30949 -0.02539 -0.31736 C -0.02461 -0.34051 -0.02513 -0.33195 -0.02383 -0.34815 C -0.02331 -0.37685 -0.02396 -0.38519 -0.02226 -0.40718 C -0.022 -0.40996 -0.02174 -0.41297 -0.02148 -0.41574 C -0.02122 -0.41713 -0.02083 -0.41852 -0.0207 -0.41991 C -0.02031 -0.42222 -0.02005 -0.42454 -0.01992 -0.42685 C -0.01901 -0.43496 -0.01914 -0.43264 -0.01914 -0.43658 " pathEditMode="relative" ptsTypes="AAAAAAAAAAAAA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-4.44444E-6 C -0.00091 0.00625 -0.00234 0.0125 -0.00273 0.01922 C -0.00482 0.04653 -0.00286 0.11667 -0.00273 0.12848 C -0.00312 0.14607 -0.00325 0.16366 -0.00364 0.18149 C -0.0039 0.18843 -0.0039 0.19537 -0.00456 0.20232 C -0.00482 0.20463 -0.00573 0.20649 -0.00638 0.2088 C -0.00755 0.225 -0.00651 0.21736 -0.00911 0.23125 L -0.01002 0.23611 C -0.01028 0.23774 -0.01028 0.23959 -0.01094 0.24074 L -0.01354 0.24723 C -0.01575 0.25857 -0.01302 0.24468 -0.01627 0.25857 C -0.01666 0.25996 -0.0168 0.26181 -0.01719 0.26343 C -0.01771 0.26505 -0.01849 0.26644 -0.01901 0.26806 C -0.01966 0.27014 -0.02005 0.27246 -0.02083 0.27454 C -0.02161 0.27686 -0.02278 0.27871 -0.02357 0.28102 C -0.02513 0.28565 -0.02513 0.2882 -0.02708 0.29213 C -0.02916 0.29607 -0.03112 0.30024 -0.03346 0.30348 C -0.03463 0.3051 -0.03607 0.30649 -0.03711 0.30834 C -0.04375 0.32014 -0.03607 0.31042 -0.04245 0.31783 C -0.0431 0.31945 -0.04362 0.3213 -0.04427 0.32269 C -0.04648 0.32732 -0.047 0.32755 -0.04974 0.33079 C -0.05364 0.34144 -0.05234 0.33704 -0.05416 0.34375 " pathEditMode="relative" ptsTypes="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1.85185E-6 L 5.625E-6 -1.85185E-6 C 0.00027 0.03148 0.00014 0.0632 0.00079 0.09468 C 0.00092 0.09977 0.003 0.11436 0.00444 0.12037 C 0.00496 0.12223 0.00574 0.12338 0.00626 0.12523 C 0.0073 0.12894 0.00808 0.13264 0.00899 0.13658 C 0.00938 0.13797 0.00951 0.13982 0.0099 0.14121 C 0.01069 0.14468 0.01173 0.14769 0.01264 0.15093 C 0.01303 0.15255 0.01303 0.15417 0.01355 0.15579 C 0.0142 0.15811 0.0155 0.15973 0.01628 0.16227 C 0.02293 0.18357 0.01485 0.16065 0.01889 0.175 C 0.01941 0.17686 0.02019 0.17824 0.02071 0.17986 C 0.0211 0.18148 0.02123 0.18311 0.02162 0.18473 C 0.02214 0.18681 0.02306 0.18889 0.02345 0.19121 C 0.02423 0.19537 0.02527 0.20394 0.02527 0.20394 C 0.02566 0.23287 0.02423 0.25301 0.02709 0.27778 C 0.02761 0.28264 0.02826 0.28681 0.02983 0.29074 C 0.03061 0.2926 0.03165 0.29375 0.03256 0.29561 C 0.03321 0.29699 0.03347 0.29908 0.03438 0.30047 C 0.03725 0.30486 0.04011 0.30718 0.04337 0.30996 C 0.04428 0.31158 0.04532 0.31297 0.0461 0.31482 C 0.04675 0.31621 0.04714 0.31829 0.04793 0.31968 C 0.04871 0.32107 0.04975 0.32176 0.05066 0.32292 C 0.0517 0.32848 0.05079 0.32639 0.05248 0.3294 " pathEditMode="relative" ptsTypes="AAAAAAAAAAAAAAAAAAAAAAAA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4.16667E-7 -2.59259E-6 L 0.02786 0.00139 L 0.06901 0.00278 C 0.07539 0.00301 0.08177 0.00347 0.08815 0.00393 L 0.11757 0.00671 C 0.12187 0.00532 0.12187 0.00741 0.12343 0.00139 C 0.12356 0.00092 0.12343 0.00046 0.12343 -2.59259E-6 L 0.24856 -0.375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4.16667E-6 2.96296E-6 C 0.00026 -0.02801 0.00039 -0.05579 0.00078 -0.0838 C 0.00078 -0.08727 0.0013 -0.09075 0.00156 -0.09422 C 0.00494 -0.14792 0.00013 -0.07663 0.00299 -0.11644 C 0.00403 -0.13149 0.00312 -0.12362 0.00455 -0.13357 C 0.00377 -0.16181 0.00377 -0.15186 0.00377 -0.16343 L -0.00065 -0.34121 " pathEditMode="relative" ptsTypes="AAAAAAAA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127" grpId="0" animBg="1"/>
    </p:bldLst>
  </p:timing>
</p:sld>
</file>

<file path=ppt/theme/theme1.xml><?xml version="1.0" encoding="utf-8"?>
<a:theme xmlns:a="http://schemas.openxmlformats.org/drawingml/2006/main" name="Ei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ussen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eeld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995</Words>
  <Application>Microsoft Office PowerPoint</Application>
  <PresentationFormat>Breedbeeld</PresentationFormat>
  <Paragraphs>226</Paragraphs>
  <Slides>22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Geneva</vt:lpstr>
      <vt:lpstr>Eind</vt:lpstr>
      <vt:lpstr>Tussen Pagina</vt:lpstr>
      <vt:lpstr>Text Pagina</vt:lpstr>
      <vt:lpstr>Beeld pagina</vt:lpstr>
      <vt:lpstr>Welkom bij de IB Relatiedag 2019 </vt:lpstr>
      <vt:lpstr>Programma  13.30  Welkomstwoord    Peter Jansz  13.40  Innovatiesessie ‘Proef de toekomst: een kijkje in de keuken van het IB’   Dennis Koeter, Hans Morsch en Paul de Koning  14.50  Keuzesessie I ‘GGk berichtenverkeer: haal eruit wat erin zit’    Ilse van ‘t Hof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Keuzesessie II ‘Proeven in de praktijk: onze ervaringen met Pilot inkomen en   Jongeren in beeld ’    Marije Timmer en Alex Tamminga  15.30 Spreker Thomas Boeschoten  16.30 Afsluitende borrel      </vt:lpstr>
      <vt:lpstr>Innovatiesessie Proef de toekomst:  een kijkje in de keuken van het IB  Dennis Koeter, Hans Morsch en Paul de Koning </vt:lpstr>
      <vt:lpstr>Hoe wij ervoor zorgen dat onze producten straks voldoen aan een veranderend werkveld en een veranderende klantwens    oktober 2019</vt:lpstr>
      <vt:lpstr>Waarom een nieuwe doelarchitectuur?</vt:lpstr>
      <vt:lpstr>Nieuwe Portalen voor IBIS en GGK </vt:lpstr>
      <vt:lpstr>Een voorbeeld uit IBIS</vt:lpstr>
      <vt:lpstr>Doel Architectuur</vt:lpstr>
      <vt:lpstr>PowerPoint-presentatie</vt:lpstr>
      <vt:lpstr>PowerPoint-presentatie</vt:lpstr>
      <vt:lpstr>PoC Architectuur</vt:lpstr>
      <vt:lpstr>Onderzoeksvragen PoC  </vt:lpstr>
      <vt:lpstr>PowerPoint-presentatie</vt:lpstr>
      <vt:lpstr>Ambitie 2020</vt:lpstr>
      <vt:lpstr>Menukaart</vt:lpstr>
      <vt:lpstr>Ambitie 2020</vt:lpstr>
      <vt:lpstr>PowerPoint-presentatie</vt:lpstr>
      <vt:lpstr>PowerPoint-presentatie</vt:lpstr>
      <vt:lpstr>Keuzesessies</vt:lpstr>
      <vt:lpstr>IB Relatiedag 2019 </vt:lpstr>
      <vt:lpstr>  Spreker Thomas Boeschoten</vt:lpstr>
      <vt:lpstr>IB Relatiedag 2019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</dc:creator>
  <cp:lastModifiedBy>Walraven, Jeroen</cp:lastModifiedBy>
  <cp:revision>218</cp:revision>
  <cp:lastPrinted>2019-10-29T12:50:42Z</cp:lastPrinted>
  <dcterms:created xsi:type="dcterms:W3CDTF">2012-10-04T08:33:04Z</dcterms:created>
  <dcterms:modified xsi:type="dcterms:W3CDTF">2019-11-25T08:41:21Z</dcterms:modified>
</cp:coreProperties>
</file>