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3"/>
  </p:notesMasterIdLst>
  <p:sldIdLst>
    <p:sldId id="264" r:id="rId3"/>
    <p:sldId id="262" r:id="rId4"/>
    <p:sldId id="269" r:id="rId5"/>
    <p:sldId id="265" r:id="rId6"/>
    <p:sldId id="266" r:id="rId7"/>
    <p:sldId id="267" r:id="rId8"/>
    <p:sldId id="268" r:id="rId9"/>
    <p:sldId id="270" r:id="rId10"/>
    <p:sldId id="261"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2D72C-0511-4A56-852B-877B50759178}" type="datetimeFigureOut">
              <a:rPr lang="nl-NL" smtClean="0"/>
              <a:t>3-12-2019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40E0A-9D68-4BA1-A7C3-52A0C26954E0}" type="slidenum">
              <a:rPr lang="nl-NL" smtClean="0"/>
              <a:t>‹nr.›</a:t>
            </a:fld>
            <a:endParaRPr lang="nl-NL"/>
          </a:p>
        </p:txBody>
      </p:sp>
    </p:spTree>
    <p:extLst>
      <p:ext uri="{BB962C8B-B14F-4D97-AF65-F5344CB8AC3E}">
        <p14:creationId xmlns:p14="http://schemas.microsoft.com/office/powerpoint/2010/main" val="121144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nl-NL"/>
            </a:pPr>
            <a:r>
              <a:rPr lang="nl-NL" dirty="0" smtClean="0"/>
              <a:t>Deze sjabloon kan worden gebruikt als een beginbestand voor het verstrekken van updates voor het project</a:t>
            </a:r>
            <a:r>
              <a:rPr lang="nl-NL" baseline="0" dirty="0" smtClean="0"/>
              <a:t> mijlpalen.</a:t>
            </a:r>
            <a:endParaRPr lang="nl-NL" dirty="0" smtClean="0"/>
          </a:p>
          <a:p>
            <a:endParaRPr lang="nl-NL" baseline="0" dirty="0" smtClean="0"/>
          </a:p>
          <a:p>
            <a:pPr lvl="0"/>
            <a:r>
              <a:rPr lang="nl-NL" sz="1000" b="1" dirty="0" smtClean="0"/>
              <a:t>Secties</a:t>
            </a:r>
            <a:endParaRPr lang="nl-NL" sz="1000" b="0" dirty="0" smtClean="0"/>
          </a:p>
          <a:p>
            <a:pPr lvl="0"/>
            <a:r>
              <a:rPr lang="nl-NL" sz="1000" b="0" dirty="0" smtClean="0"/>
              <a:t>Klik met de rechtermuisknop op een dia om secties toe te voegen.</a:t>
            </a:r>
            <a:r>
              <a:rPr lang="nl-NL" sz="1000" b="0" baseline="0" dirty="0" smtClean="0"/>
              <a:t> Secties kunnen u helpen uw dia's te ordenen en maken samenwerking tussen meerdere auteurs mogelijk.</a:t>
            </a:r>
            <a:endParaRPr lang="nl-NL" sz="1000" b="0" dirty="0" smtClean="0"/>
          </a:p>
          <a:p>
            <a:pPr lvl="0"/>
            <a:endParaRPr lang="nl-NL" sz="1000" b="1" dirty="0" smtClean="0"/>
          </a:p>
          <a:p>
            <a:pPr lvl="0"/>
            <a:r>
              <a:rPr lang="nl-NL" sz="1000" b="1" dirty="0" smtClean="0"/>
              <a:t>Notities</a:t>
            </a:r>
          </a:p>
          <a:p>
            <a:pPr lvl="0"/>
            <a:r>
              <a:rPr lang="nl-NL" sz="1000" dirty="0" smtClean="0"/>
              <a:t>Gebruik de sectie Notities om notities mee te leveren of om aanvullende gegevens beschikbaar te maken aan het publiek.</a:t>
            </a:r>
            <a:r>
              <a:rPr lang="nl-NL" sz="1000" baseline="0" dirty="0" smtClean="0"/>
              <a:t> Deze notities weergeven in de presentatieweergave tijdens uw presentatie. </a:t>
            </a:r>
          </a:p>
          <a:p>
            <a:pPr lvl="0">
              <a:buFontTx/>
              <a:buNone/>
            </a:pPr>
            <a:r>
              <a:rPr lang="nl-NL" sz="1000" dirty="0" smtClean="0"/>
              <a:t>Houd rekening met de tekengrootte (belangrijk voor toegankelijkheid, zichtbaarheid, videotaping en onlineproductie)</a:t>
            </a:r>
          </a:p>
          <a:p>
            <a:pPr lvl="0"/>
            <a:endParaRPr lang="nl-NL" sz="1000" dirty="0" smtClean="0"/>
          </a:p>
          <a:p>
            <a:pPr lvl="0">
              <a:buFontTx/>
              <a:buNone/>
            </a:pPr>
            <a:r>
              <a:rPr lang="nl-NL" sz="1000" b="1" dirty="0" smtClean="0"/>
              <a:t>Bijpassende kleuren </a:t>
            </a:r>
          </a:p>
          <a:p>
            <a:pPr lvl="0">
              <a:buFontTx/>
              <a:buNone/>
            </a:pPr>
            <a:r>
              <a:rPr lang="nl-NL" sz="1000" dirty="0" smtClean="0"/>
              <a:t>Let met name op de diagrammen, grafieken en tekstvakken.</a:t>
            </a:r>
            <a:r>
              <a:rPr lang="nl-NL" sz="1000" baseline="0" dirty="0" smtClean="0"/>
              <a:t> </a:t>
            </a:r>
            <a:endParaRPr lang="nl-NL" sz="1000" dirty="0" smtClean="0"/>
          </a:p>
          <a:p>
            <a:pPr lvl="0"/>
            <a:r>
              <a:rPr lang="nl-NL" sz="1000" dirty="0" smtClean="0"/>
              <a:t>Houd er rekening mee dat deelnemers afdrukken in zwart-wit of </a:t>
            </a:r>
            <a:r>
              <a:rPr lang="nl-NL" sz="1000" dirty="0" err="1" smtClean="0"/>
              <a:t>grijswaarden</a:t>
            </a:r>
            <a:r>
              <a:rPr lang="nl-NL" sz="1000" dirty="0" smtClean="0"/>
              <a:t>. Voer een testafdruk uit om te controleren of de kleuren die u hebt gekozen er ook goed uitzien als ze alleen in zwart-wit worden afgedrukt en </a:t>
            </a:r>
            <a:r>
              <a:rPr lang="nl-NL" sz="1000" dirty="0" err="1" smtClean="0"/>
              <a:t>grijswaarden</a:t>
            </a:r>
            <a:r>
              <a:rPr lang="nl-NL" sz="1000" dirty="0" smtClean="0"/>
              <a:t>.</a:t>
            </a:r>
          </a:p>
          <a:p>
            <a:pPr lvl="0">
              <a:buFontTx/>
              <a:buNone/>
            </a:pPr>
            <a:endParaRPr lang="nl-NL" sz="1000" dirty="0" smtClean="0"/>
          </a:p>
          <a:p>
            <a:pPr lvl="0">
              <a:buFontTx/>
              <a:buNone/>
            </a:pPr>
            <a:r>
              <a:rPr lang="nl-NL" sz="1000" b="1" dirty="0" smtClean="0"/>
              <a:t>Afbeeldingen, tabellen en grafieken</a:t>
            </a:r>
          </a:p>
          <a:p>
            <a:pPr lvl="0"/>
            <a:r>
              <a:rPr lang="nl-NL" sz="1000" dirty="0" smtClean="0"/>
              <a:t>Houd het simpel: gebruik indien mogelijk stijlen en kleuren die niet afleiden.</a:t>
            </a:r>
          </a:p>
          <a:p>
            <a:pPr lvl="0"/>
            <a:r>
              <a:rPr lang="nl-NL" sz="1000" dirty="0" smtClean="0"/>
              <a:t>Alle grafieken en tabellen van een label voorzien.</a:t>
            </a:r>
          </a:p>
          <a:p>
            <a:endParaRPr lang="nl-NL" dirty="0" smtClean="0"/>
          </a:p>
          <a:p>
            <a:endParaRPr lang="nl-NL"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E0C3846-8D4C-4326-8BC7-9B455A036298}" type="slidenum">
              <a:rPr kumimoji="0" lang="nl-NL" sz="1200" b="0" i="0" u="none" strike="noStrike" kern="1200" cap="none" spc="0" normalizeH="0" baseline="0" noProof="0" smtClean="0">
                <a:ln>
                  <a:noFill/>
                </a:ln>
                <a:solidFill>
                  <a:prstClr val="black"/>
                </a:solidFill>
                <a:effectLst/>
                <a:uLnTx/>
                <a:uFillTx/>
                <a:latin typeface="Calibri" pitchFamily="34" charset="0"/>
                <a:ea typeface="Geneva" pitchFamily="12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itchFamily="34" charset="0"/>
              <a:ea typeface="Geneva" pitchFamily="126" charset="-128"/>
              <a:cs typeface="+mn-cs"/>
            </a:endParaRPr>
          </a:p>
        </p:txBody>
      </p:sp>
    </p:spTree>
    <p:extLst>
      <p:ext uri="{BB962C8B-B14F-4D97-AF65-F5344CB8AC3E}">
        <p14:creationId xmlns:p14="http://schemas.microsoft.com/office/powerpoint/2010/main" val="27734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agina">
    <p:spTree>
      <p:nvGrpSpPr>
        <p:cNvPr id="1" name=""/>
        <p:cNvGrpSpPr/>
        <p:nvPr/>
      </p:nvGrpSpPr>
      <p:grpSpPr>
        <a:xfrm>
          <a:off x="0" y="0"/>
          <a:ext cx="0" cy="0"/>
          <a:chOff x="0" y="0"/>
          <a:chExt cx="0" cy="0"/>
        </a:xfrm>
      </p:grpSpPr>
      <p:sp>
        <p:nvSpPr>
          <p:cNvPr id="19" name="Title 17"/>
          <p:cNvSpPr>
            <a:spLocks noGrp="1"/>
          </p:cNvSpPr>
          <p:nvPr>
            <p:ph type="title"/>
          </p:nvPr>
        </p:nvSpPr>
        <p:spPr>
          <a:xfrm>
            <a:off x="609600" y="360001"/>
            <a:ext cx="10465456" cy="1143000"/>
          </a:xfrm>
          <a:prstGeom prst="rect">
            <a:avLst/>
          </a:prstGeom>
        </p:spPr>
        <p:txBody>
          <a:bodyPr vert="horz" lIns="0" tIns="0" rIns="0" bIns="0"/>
          <a:lstStyle>
            <a:lvl1pPr algn="l">
              <a:defRPr sz="3200" b="1" i="0">
                <a:solidFill>
                  <a:srgbClr val="F8971D"/>
                </a:solidFill>
              </a:defRPr>
            </a:lvl1pPr>
          </a:lstStyle>
          <a:p>
            <a:r>
              <a:rPr lang="x-none" dirty="0" smtClean="0"/>
              <a:t>Click to edit Master title style</a:t>
            </a:r>
            <a:endParaRPr lang="nl-NL" dirty="0"/>
          </a:p>
        </p:txBody>
      </p:sp>
      <p:sp>
        <p:nvSpPr>
          <p:cNvPr id="6" name="Tijdelijke aanduiding voor tekst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defRPr>
                <a:solidFill>
                  <a:srgbClr val="596D74"/>
                </a:solidFill>
              </a:defRPr>
            </a:lvl1pPr>
            <a:lvl2pPr>
              <a:defRPr>
                <a:solidFill>
                  <a:srgbClr val="596D74"/>
                </a:solidFill>
              </a:defRPr>
            </a:lvl2pPr>
            <a:lvl3pPr>
              <a:defRPr>
                <a:solidFill>
                  <a:srgbClr val="596D74"/>
                </a:solidFill>
              </a:defRPr>
            </a:lvl3pPr>
            <a:lvl4pPr>
              <a:defRPr>
                <a:solidFill>
                  <a:srgbClr val="596D74"/>
                </a:solidFill>
              </a:defRPr>
            </a:lvl4pPr>
            <a:lvl5pPr>
              <a:defRPr>
                <a:solidFill>
                  <a:srgbClr val="596D74"/>
                </a:solidFill>
              </a:defRPr>
            </a:lvl5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nl-NL" noProof="0" dirty="0"/>
          </a:p>
        </p:txBody>
      </p:sp>
      <p:sp>
        <p:nvSpPr>
          <p:cNvPr id="9"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smtClean="0"/>
              <a:t>Relatie dag 2019</a:t>
            </a:r>
            <a:endParaRPr lang="nl-NL" dirty="0"/>
          </a:p>
        </p:txBody>
      </p:sp>
      <p:sp>
        <p:nvSpPr>
          <p:cNvPr id="10"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C958D13B-C271-4FE2-BD46-811561ECF441}" type="datetime1">
              <a:rPr lang="nl-NL" smtClean="0"/>
              <a:t>3-12-2019</a:t>
            </a:fld>
            <a:endParaRPr lang="nl-NL" dirty="0"/>
          </a:p>
        </p:txBody>
      </p:sp>
    </p:spTree>
    <p:extLst>
      <p:ext uri="{BB962C8B-B14F-4D97-AF65-F5344CB8AC3E}">
        <p14:creationId xmlns:p14="http://schemas.microsoft.com/office/powerpoint/2010/main" val="29855577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agina 1">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960000" y="1980000"/>
            <a:ext cx="10115056" cy="4120767"/>
          </a:xfrm>
          <a:prstGeom prst="rect">
            <a:avLst/>
          </a:prstGeom>
        </p:spPr>
        <p:txBody>
          <a:bodyPr vert="horz" lIns="0" tIns="0" rIns="0" bIns="0" numCol="1"/>
          <a:lstStyle>
            <a:lvl1pPr marL="342900" indent="-342900">
              <a:spcBef>
                <a:spcPts val="0"/>
              </a:spcBef>
              <a:buSzPct val="120000"/>
              <a:buFont typeface="Arial"/>
              <a:buChar char="•"/>
              <a:defRPr sz="1900">
                <a:solidFill>
                  <a:srgbClr val="596D74"/>
                </a:solidFill>
              </a:defRPr>
            </a:lvl1pPr>
            <a:lvl2pPr marL="0" indent="0">
              <a:spcBef>
                <a:spcPts val="0"/>
              </a:spcBef>
              <a:buFontTx/>
              <a:buNone/>
              <a:defRPr>
                <a:solidFill>
                  <a:srgbClr val="596D74"/>
                </a:solidFill>
              </a:defRPr>
            </a:lvl2pPr>
            <a:lvl3pPr marL="0" indent="0">
              <a:spcBef>
                <a:spcPts val="0"/>
              </a:spcBef>
              <a:buFontTx/>
              <a:buNone/>
              <a:defRPr>
                <a:solidFill>
                  <a:srgbClr val="596D74"/>
                </a:solidFill>
              </a:defRPr>
            </a:lvl3pPr>
            <a:lvl4pPr marL="0" indent="0">
              <a:spcBef>
                <a:spcPts val="0"/>
              </a:spcBef>
              <a:buFontTx/>
              <a:buNone/>
              <a:defRPr>
                <a:solidFill>
                  <a:srgbClr val="596D74"/>
                </a:solidFill>
              </a:defRPr>
            </a:lvl4pPr>
            <a:lvl5pPr marL="0" indent="0">
              <a:spcBef>
                <a:spcPts val="0"/>
              </a:spcBef>
              <a:buFontTx/>
              <a:buNone/>
              <a:defRPr>
                <a:solidFill>
                  <a:srgbClr val="596D74"/>
                </a:solidFill>
              </a:defRPr>
            </a:lvl5pPr>
          </a:lstStyle>
          <a:p>
            <a:pPr lvl="0"/>
            <a:r>
              <a:rPr lang="x-none" dirty="0" smtClean="0"/>
              <a:t>Click to edit Master text styles</a:t>
            </a:r>
          </a:p>
        </p:txBody>
      </p:sp>
      <p:sp>
        <p:nvSpPr>
          <p:cNvPr id="19" name="Title 17"/>
          <p:cNvSpPr>
            <a:spLocks noGrp="1"/>
          </p:cNvSpPr>
          <p:nvPr>
            <p:ph type="title"/>
          </p:nvPr>
        </p:nvSpPr>
        <p:spPr>
          <a:xfrm>
            <a:off x="960000" y="360001"/>
            <a:ext cx="10115056" cy="1143000"/>
          </a:xfrm>
          <a:prstGeom prst="rect">
            <a:avLst/>
          </a:prstGeom>
        </p:spPr>
        <p:txBody>
          <a:bodyPr vert="horz" lIns="0" tIns="0" rIns="0" bIns="0"/>
          <a:lstStyle>
            <a:lvl1pPr algn="l">
              <a:defRPr sz="3200" b="1" i="0">
                <a:solidFill>
                  <a:srgbClr val="F8971D"/>
                </a:solidFill>
              </a:defRPr>
            </a:lvl1pPr>
          </a:lstStyle>
          <a:p>
            <a:r>
              <a:rPr lang="x-none" dirty="0" smtClean="0"/>
              <a:t>Click to edit Master title style</a:t>
            </a:r>
            <a:endParaRPr lang="nl-NL" dirty="0"/>
          </a:p>
        </p:txBody>
      </p:sp>
      <p:sp>
        <p:nvSpPr>
          <p:cNvPr id="8"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smtClean="0"/>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CD1F26A2-89E3-4077-9BAF-297BBD772CA3}" type="datetime1">
              <a:rPr lang="nl-NL" smtClean="0"/>
              <a:t>3-12-2019</a:t>
            </a:fld>
            <a:endParaRPr lang="nl-NL" dirty="0"/>
          </a:p>
        </p:txBody>
      </p:sp>
    </p:spTree>
    <p:extLst>
      <p:ext uri="{BB962C8B-B14F-4D97-AF65-F5344CB8AC3E}">
        <p14:creationId xmlns:p14="http://schemas.microsoft.com/office/powerpoint/2010/main" val="15089655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agina 2">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960000" y="1980000"/>
            <a:ext cx="10115056" cy="4120767"/>
          </a:xfrm>
          <a:prstGeom prst="rect">
            <a:avLst/>
          </a:prstGeom>
        </p:spPr>
        <p:txBody>
          <a:bodyPr vert="horz" lIns="0" tIns="0" rIns="0" bIns="0" numCol="3" spcCol="360000" anchor="t">
            <a:noAutofit/>
          </a:bodyPr>
          <a:lstStyle>
            <a:lvl1pPr marL="342900" indent="-342900">
              <a:spcBef>
                <a:spcPts val="0"/>
              </a:spcBef>
              <a:buSzPct val="120000"/>
              <a:buFont typeface="Arial"/>
              <a:buChar char="•"/>
              <a:defRPr sz="1900">
                <a:solidFill>
                  <a:srgbClr val="596D74"/>
                </a:solidFill>
              </a:defRPr>
            </a:lvl1pPr>
            <a:lvl2pPr marL="0" indent="0">
              <a:spcBef>
                <a:spcPts val="0"/>
              </a:spcBef>
              <a:buFontTx/>
              <a:buNone/>
              <a:defRPr>
                <a:solidFill>
                  <a:srgbClr val="596D74"/>
                </a:solidFill>
              </a:defRPr>
            </a:lvl2pPr>
            <a:lvl3pPr marL="0" indent="0">
              <a:spcBef>
                <a:spcPts val="0"/>
              </a:spcBef>
              <a:buFontTx/>
              <a:buNone/>
              <a:defRPr>
                <a:solidFill>
                  <a:srgbClr val="596D74"/>
                </a:solidFill>
              </a:defRPr>
            </a:lvl3pPr>
            <a:lvl4pPr marL="0" indent="0">
              <a:spcBef>
                <a:spcPts val="0"/>
              </a:spcBef>
              <a:buFontTx/>
              <a:buNone/>
              <a:defRPr>
                <a:solidFill>
                  <a:srgbClr val="596D74"/>
                </a:solidFill>
              </a:defRPr>
            </a:lvl4pPr>
            <a:lvl5pPr marL="0" indent="0">
              <a:spcBef>
                <a:spcPts val="0"/>
              </a:spcBef>
              <a:buFontTx/>
              <a:buNone/>
              <a:defRPr>
                <a:solidFill>
                  <a:srgbClr val="596D74"/>
                </a:solidFill>
              </a:defRPr>
            </a:lvl5pPr>
          </a:lstStyle>
          <a:p>
            <a:pPr lvl="0"/>
            <a:r>
              <a:rPr lang="x-none" dirty="0" smtClean="0"/>
              <a:t>Click to edit Master text styles</a:t>
            </a:r>
          </a:p>
        </p:txBody>
      </p:sp>
      <p:sp>
        <p:nvSpPr>
          <p:cNvPr id="19" name="Title 17"/>
          <p:cNvSpPr>
            <a:spLocks noGrp="1"/>
          </p:cNvSpPr>
          <p:nvPr>
            <p:ph type="title"/>
          </p:nvPr>
        </p:nvSpPr>
        <p:spPr>
          <a:xfrm>
            <a:off x="960000" y="360001"/>
            <a:ext cx="10115056" cy="1143000"/>
          </a:xfrm>
          <a:prstGeom prst="rect">
            <a:avLst/>
          </a:prstGeom>
        </p:spPr>
        <p:txBody>
          <a:bodyPr vert="horz" lIns="0" tIns="0" rIns="0" bIns="0"/>
          <a:lstStyle>
            <a:lvl1pPr algn="l">
              <a:defRPr sz="3200" b="1" i="0">
                <a:solidFill>
                  <a:srgbClr val="F8971D"/>
                </a:solidFill>
              </a:defRPr>
            </a:lvl1pPr>
          </a:lstStyle>
          <a:p>
            <a:r>
              <a:rPr lang="x-none" dirty="0" smtClean="0"/>
              <a:t>Click to edit Master title style</a:t>
            </a:r>
            <a:endParaRPr lang="nl-NL" dirty="0"/>
          </a:p>
        </p:txBody>
      </p:sp>
      <p:sp>
        <p:nvSpPr>
          <p:cNvPr id="8"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smtClean="0"/>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49CA590C-C3F1-451B-82DD-4BDEAD47B381}" type="datetime1">
              <a:rPr lang="nl-NL" smtClean="0"/>
              <a:t>3-12-2019</a:t>
            </a:fld>
            <a:endParaRPr lang="nl-NL" dirty="0"/>
          </a:p>
        </p:txBody>
      </p:sp>
    </p:spTree>
    <p:extLst>
      <p:ext uri="{BB962C8B-B14F-4D97-AF65-F5344CB8AC3E}">
        <p14:creationId xmlns:p14="http://schemas.microsoft.com/office/powerpoint/2010/main" val="319595657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inhou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14400"/>
            <a:ext cx="10972800" cy="914400"/>
          </a:xfrm>
          <a:prstGeom prst="rect">
            <a:avLst/>
          </a:prstGeom>
        </p:spPr>
        <p:txBody>
          <a:bodyPr anchor="t">
            <a:normAutofit/>
          </a:bodyPr>
          <a:lstStyle>
            <a:lvl1pPr algn="l" eaLnBrk="1" latinLnBrk="0" hangingPunct="1">
              <a:defRPr kumimoji="0" lang="nl-NL" sz="3200" b="1" i="0">
                <a:solidFill>
                  <a:schemeClr val="accent6"/>
                </a:solidFill>
                <a:latin typeface="+mj-lt"/>
              </a:defRPr>
            </a:lvl1pPr>
          </a:lstStyle>
          <a:p>
            <a:pPr eaLnBrk="1" latinLnBrk="0" hangingPunct="1"/>
            <a:r>
              <a:rPr lang="x-none" dirty="0" smtClean="0"/>
              <a:t>Click to edit Master title style</a:t>
            </a:r>
            <a:endParaRPr dirty="0"/>
          </a:p>
        </p:txBody>
      </p:sp>
      <p:sp>
        <p:nvSpPr>
          <p:cNvPr id="3" name="Content Placeholder 2"/>
          <p:cNvSpPr>
            <a:spLocks noGrp="1"/>
          </p:cNvSpPr>
          <p:nvPr>
            <p:ph idx="1"/>
          </p:nvPr>
        </p:nvSpPr>
        <p:spPr>
          <a:xfrm>
            <a:off x="609600" y="1828801"/>
            <a:ext cx="10972800" cy="4297363"/>
          </a:xfrm>
          <a:prstGeom prst="rect">
            <a:avLst/>
          </a:prstGeom>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nl-NL" sz="1900" b="0" i="0">
                <a:solidFill>
                  <a:srgbClr val="596D74"/>
                </a:solidFill>
                <a:latin typeface="+mn-lt"/>
              </a:defRPr>
            </a:lvl1pPr>
            <a:lvl2pPr marL="571500" indent="-228600" eaLnBrk="1" latinLnBrk="0" hangingPunct="1">
              <a:lnSpc>
                <a:spcPct val="150000"/>
              </a:lnSpc>
              <a:spcBef>
                <a:spcPts val="0"/>
              </a:spcBef>
              <a:buSzPct val="60000"/>
              <a:buFont typeface="Courier New" pitchFamily="49" charset="0"/>
              <a:buChar char="o"/>
              <a:defRPr kumimoji="0" lang="nl-NL" sz="1900" b="0" i="0">
                <a:solidFill>
                  <a:srgbClr val="596D74"/>
                </a:solidFill>
                <a:latin typeface="+mn-lt"/>
              </a:defRPr>
            </a:lvl2pPr>
            <a:lvl3pPr eaLnBrk="1" latinLnBrk="0" hangingPunct="1">
              <a:defRPr kumimoji="0" lang="nl-NL" sz="1900" b="0" i="0">
                <a:solidFill>
                  <a:srgbClr val="596D74"/>
                </a:solidFill>
                <a:latin typeface="+mn-lt"/>
              </a:defRPr>
            </a:lvl3pPr>
            <a:lvl4pPr eaLnBrk="1" latinLnBrk="0" hangingPunct="1">
              <a:defRPr kumimoji="0" lang="nl-NL" sz="1900" b="0" i="0">
                <a:solidFill>
                  <a:srgbClr val="596D74"/>
                </a:solidFill>
                <a:latin typeface="+mn-lt"/>
              </a:defRPr>
            </a:lvl4pPr>
            <a:lvl5pPr eaLnBrk="1" latinLnBrk="0" hangingPunct="1">
              <a:defRPr kumimoji="0" lang="nl-NL" sz="1900" b="0" i="0">
                <a:solidFill>
                  <a:srgbClr val="596D74"/>
                </a:solidFill>
                <a:latin typeface="+mn-lt"/>
              </a:defRPr>
            </a:lvl5pPr>
          </a:lstStyle>
          <a:p>
            <a:pPr lvl="0" eaLnBrk="1" latinLnBrk="0" hangingPunct="1"/>
            <a:r>
              <a:rPr lang="nl-NL" dirty="0" smtClean="0"/>
              <a:t>Klik om de modelstijlen te bewerken</a:t>
            </a:r>
          </a:p>
          <a:p>
            <a:pPr lvl="1" eaLnBrk="1" latinLnBrk="0" hangingPunct="1"/>
            <a:r>
              <a:rPr lang="nl-NL" dirty="0" smtClean="0"/>
              <a:t>Tweede niveau</a:t>
            </a:r>
          </a:p>
          <a:p>
            <a:pPr lvl="2" eaLnBrk="1" latinLnBrk="0" hangingPunct="1"/>
            <a:r>
              <a:rPr lang="nl-NL" dirty="0" smtClean="0"/>
              <a:t>Derde niveau</a:t>
            </a:r>
          </a:p>
          <a:p>
            <a:pPr lvl="3" eaLnBrk="1" latinLnBrk="0" hangingPunct="1"/>
            <a:r>
              <a:rPr lang="nl-NL" dirty="0" smtClean="0"/>
              <a:t>Vierde niveau</a:t>
            </a:r>
          </a:p>
          <a:p>
            <a:pPr lvl="4" eaLnBrk="1" latinLnBrk="0" hangingPunct="1"/>
            <a:r>
              <a:rPr lang="nl-NL" dirty="0" smtClean="0"/>
              <a:t>Vijfde niveau</a:t>
            </a:r>
            <a:endParaRPr dirty="0"/>
          </a:p>
        </p:txBody>
      </p:sp>
      <p:sp>
        <p:nvSpPr>
          <p:cNvPr id="6"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smtClean="0"/>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3EB559EC-3848-452B-8CB9-73CEDAB95AC0}" type="datetime1">
              <a:rPr lang="nl-NL" smtClean="0"/>
              <a:t>3-12-2019</a:t>
            </a:fld>
            <a:endParaRPr lang="nl-NL" dirty="0"/>
          </a:p>
        </p:txBody>
      </p:sp>
    </p:spTree>
    <p:extLst>
      <p:ext uri="{BB962C8B-B14F-4D97-AF65-F5344CB8AC3E}">
        <p14:creationId xmlns:p14="http://schemas.microsoft.com/office/powerpoint/2010/main" val="1168377063"/>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agina">
    <p:spTree>
      <p:nvGrpSpPr>
        <p:cNvPr id="1" name=""/>
        <p:cNvGrpSpPr/>
        <p:nvPr/>
      </p:nvGrpSpPr>
      <p:grpSpPr>
        <a:xfrm>
          <a:off x="0" y="0"/>
          <a:ext cx="0" cy="0"/>
          <a:chOff x="0" y="0"/>
          <a:chExt cx="0" cy="0"/>
        </a:xfrm>
      </p:grpSpPr>
      <p:sp>
        <p:nvSpPr>
          <p:cNvPr id="15" name="Title Placeholder 4"/>
          <p:cNvSpPr>
            <a:spLocks noGrp="1"/>
          </p:cNvSpPr>
          <p:nvPr>
            <p:ph type="title"/>
          </p:nvPr>
        </p:nvSpPr>
        <p:spPr>
          <a:xfrm>
            <a:off x="953812" y="1980001"/>
            <a:ext cx="10972800" cy="714291"/>
          </a:xfrm>
          <a:prstGeom prst="rect">
            <a:avLst/>
          </a:prstGeom>
          <a:noFill/>
        </p:spPr>
        <p:txBody>
          <a:bodyPr vert="horz"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a:lvl1pPr>
          </a:lstStyle>
          <a:p>
            <a:r>
              <a:rPr lang="x-none" smtClean="0"/>
              <a:t>Click to edit Master title style</a:t>
            </a:r>
            <a:endParaRPr lang="nl-NL" dirty="0"/>
          </a:p>
        </p:txBody>
      </p:sp>
      <p:sp>
        <p:nvSpPr>
          <p:cNvPr id="20" name="Text Placeholder 3"/>
          <p:cNvSpPr>
            <a:spLocks noGrp="1"/>
          </p:cNvSpPr>
          <p:nvPr>
            <p:ph type="body" sz="half" idx="2"/>
          </p:nvPr>
        </p:nvSpPr>
        <p:spPr>
          <a:xfrm>
            <a:off x="953812" y="2657892"/>
            <a:ext cx="7315200" cy="1178398"/>
          </a:xfrm>
          <a:prstGeom prst="rect">
            <a:avLst/>
          </a:prstGeom>
        </p:spPr>
        <p:txBody>
          <a:bodyPr lIns="0" tIns="0" rIns="0" bIns="0"/>
          <a:lstStyle>
            <a:lvl1pPr marL="0" indent="0">
              <a:buNone/>
              <a:defRPr sz="24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smtClean="0"/>
              <a:t>Click to edit Master text styles</a:t>
            </a:r>
          </a:p>
        </p:txBody>
      </p:sp>
    </p:spTree>
    <p:extLst>
      <p:ext uri="{BB962C8B-B14F-4D97-AF65-F5344CB8AC3E}">
        <p14:creationId xmlns:p14="http://schemas.microsoft.com/office/powerpoint/2010/main" val="944675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44256" y="6535875"/>
            <a:ext cx="3261784" cy="20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16" descr="Beeld Achtergrond PPT_wit.png"/>
          <p:cNvPicPr>
            <a:picLocks noChangeAspect="1"/>
          </p:cNvPicPr>
          <p:nvPr userDrawn="1"/>
        </p:nvPicPr>
        <p:blipFill rotWithShape="1">
          <a:blip r:embed="rId7">
            <a:extLst>
              <a:ext uri="{28A0092B-C50C-407E-A947-70E740481C1C}">
                <a14:useLocalDpi xmlns:a14="http://schemas.microsoft.com/office/drawing/2010/main" val="0"/>
              </a:ext>
            </a:extLst>
          </a:blip>
          <a:srcRect t="6200"/>
          <a:stretch/>
        </p:blipFill>
        <p:spPr>
          <a:xfrm>
            <a:off x="0" y="0"/>
            <a:ext cx="12192000" cy="6426200"/>
          </a:xfrm>
          <a:prstGeom prst="rect">
            <a:avLst/>
          </a:prstGeom>
        </p:spPr>
      </p:pic>
      <p:sp>
        <p:nvSpPr>
          <p:cNvPr id="8" name="Slide Number Placeholder 5"/>
          <p:cNvSpPr txBox="1">
            <a:spLocks/>
          </p:cNvSpPr>
          <p:nvPr userDrawn="1"/>
        </p:nvSpPr>
        <p:spPr bwMode="auto">
          <a:xfrm>
            <a:off x="11193889" y="6551704"/>
            <a:ext cx="5578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itchFamily="34" charset="0"/>
                <a:ea typeface="Geneva" pitchFamily="126" charset="-128"/>
              </a:defRPr>
            </a:lvl1pPr>
            <a:lvl2pPr marL="742950" indent="-285750" eaLnBrk="0" hangingPunct="0">
              <a:defRPr>
                <a:solidFill>
                  <a:schemeClr val="tx1"/>
                </a:solidFill>
                <a:latin typeface="Calibri" pitchFamily="34" charset="0"/>
                <a:ea typeface="Geneva" pitchFamily="126" charset="-128"/>
              </a:defRPr>
            </a:lvl2pPr>
            <a:lvl3pPr marL="1143000" indent="-228600" eaLnBrk="0" hangingPunct="0">
              <a:defRPr>
                <a:solidFill>
                  <a:schemeClr val="tx1"/>
                </a:solidFill>
                <a:latin typeface="Calibri" pitchFamily="34" charset="0"/>
                <a:ea typeface="Geneva" pitchFamily="126" charset="-128"/>
              </a:defRPr>
            </a:lvl3pPr>
            <a:lvl4pPr marL="1600200" indent="-228600" eaLnBrk="0" hangingPunct="0">
              <a:defRPr>
                <a:solidFill>
                  <a:schemeClr val="tx1"/>
                </a:solidFill>
                <a:latin typeface="Calibri" pitchFamily="34" charset="0"/>
                <a:ea typeface="Geneva" pitchFamily="126" charset="-128"/>
              </a:defRPr>
            </a:lvl4pPr>
            <a:lvl5pPr marL="2057400" indent="-228600" eaLnBrk="0" hangingPunct="0">
              <a:defRPr>
                <a:solidFill>
                  <a:schemeClr val="tx1"/>
                </a:solidFill>
                <a:latin typeface="Calibri"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6" charset="-128"/>
              </a:defRPr>
            </a:lvl9pPr>
          </a:lstStyle>
          <a:p>
            <a:pPr algn="r" eaLnBrk="1" hangingPunct="1"/>
            <a:r>
              <a:rPr lang="en-US" altLang="nl-NL" sz="1100" dirty="0">
                <a:solidFill>
                  <a:srgbClr val="898989"/>
                </a:solidFill>
              </a:rPr>
              <a:t> </a:t>
            </a:r>
            <a:r>
              <a:rPr lang="en-US" altLang="nl-NL" sz="1100" dirty="0" err="1">
                <a:solidFill>
                  <a:srgbClr val="F8971D"/>
                </a:solidFill>
              </a:rPr>
              <a:t>pag</a:t>
            </a:r>
            <a:r>
              <a:rPr lang="en-US" altLang="nl-NL" sz="1100" dirty="0">
                <a:solidFill>
                  <a:srgbClr val="F8971D"/>
                </a:solidFill>
              </a:rPr>
              <a:t>  </a:t>
            </a:r>
            <a:fld id="{4D9170E3-2067-4234-BE1E-5A519323CF63}" type="slidenum">
              <a:rPr lang="en-US" altLang="nl-NL" sz="1100">
                <a:solidFill>
                  <a:srgbClr val="F8971D"/>
                </a:solidFill>
              </a:rPr>
              <a:pPr algn="r" eaLnBrk="1" hangingPunct="1"/>
              <a:t>‹nr.›</a:t>
            </a:fld>
            <a:endParaRPr lang="en-US" altLang="nl-NL" sz="1100" dirty="0">
              <a:solidFill>
                <a:srgbClr val="F8971D"/>
              </a:solidFill>
            </a:endParaRPr>
          </a:p>
        </p:txBody>
      </p:sp>
      <p:sp>
        <p:nvSpPr>
          <p:cNvPr id="9"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smtClean="0"/>
              <a:t>Relatie dag 2019</a:t>
            </a:r>
            <a:endParaRPr lang="nl-NL" dirty="0"/>
          </a:p>
        </p:txBody>
      </p:sp>
      <p:sp>
        <p:nvSpPr>
          <p:cNvPr id="10"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F892E207-1384-4C67-A6B5-43C53D4DC9E8}" type="datetime1">
              <a:rPr lang="nl-NL" smtClean="0"/>
              <a:t>3-12-2019</a:t>
            </a:fld>
            <a:endParaRPr lang="nl-NL" dirty="0"/>
          </a:p>
        </p:txBody>
      </p:sp>
    </p:spTree>
    <p:extLst>
      <p:ext uri="{BB962C8B-B14F-4D97-AF65-F5344CB8AC3E}">
        <p14:creationId xmlns:p14="http://schemas.microsoft.com/office/powerpoint/2010/main" val="101835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p:transition>
  <p:timing>
    <p:tnLst>
      <p:par>
        <p:cTn id="1" dur="indefinite" restart="never" nodeType="tmRoot"/>
      </p:par>
    </p:tnLst>
  </p:timing>
  <p:hf sldNum="0" hdr="0"/>
  <p:txStyles>
    <p:titleStyle>
      <a:lvl1pPr algn="ctr" defTabSz="457200" rtl="0" eaLnBrk="0" fontAlgn="base" hangingPunct="0">
        <a:spcBef>
          <a:spcPct val="0"/>
        </a:spcBef>
        <a:spcAft>
          <a:spcPct val="0"/>
        </a:spcAft>
        <a:defRPr sz="4400" kern="1200">
          <a:solidFill>
            <a:schemeClr val="tx1"/>
          </a:solidFill>
          <a:latin typeface="+mj-lt"/>
          <a:ea typeface="Geneva" pitchFamily="126"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2pPr>
      <a:lvl3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3pPr>
      <a:lvl4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4pPr>
      <a:lvl5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5pPr>
      <a:lvl6pPr marL="457200" algn="ctr" defTabSz="457200" rtl="0" fontAlgn="base">
        <a:spcBef>
          <a:spcPct val="0"/>
        </a:spcBef>
        <a:spcAft>
          <a:spcPct val="0"/>
        </a:spcAft>
        <a:defRPr sz="4400">
          <a:solidFill>
            <a:schemeClr val="tx1"/>
          </a:solidFill>
          <a:latin typeface="Calibri" pitchFamily="34" charset="0"/>
          <a:ea typeface="Geneva" pitchFamily="126" charset="-128"/>
        </a:defRPr>
      </a:lvl6pPr>
      <a:lvl7pPr marL="914400" algn="ctr" defTabSz="457200" rtl="0" fontAlgn="base">
        <a:spcBef>
          <a:spcPct val="0"/>
        </a:spcBef>
        <a:spcAft>
          <a:spcPct val="0"/>
        </a:spcAft>
        <a:defRPr sz="4400">
          <a:solidFill>
            <a:schemeClr val="tx1"/>
          </a:solidFill>
          <a:latin typeface="Calibri" pitchFamily="34" charset="0"/>
          <a:ea typeface="Geneva" pitchFamily="126"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126"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126"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26"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26"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2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35616" y="221175"/>
            <a:ext cx="3051585" cy="121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descr="Beeld 1 PPT.png"/>
          <p:cNvPicPr>
            <a:picLocks noChangeAspect="1"/>
          </p:cNvPicPr>
          <p:nvPr userDrawn="1"/>
        </p:nvPicPr>
        <p:blipFill rotWithShape="1">
          <a:blip r:embed="rId4">
            <a:extLst>
              <a:ext uri="{28A0092B-C50C-407E-A947-70E740481C1C}">
                <a14:useLocalDpi xmlns:a14="http://schemas.microsoft.com/office/drawing/2010/main" val="0"/>
              </a:ext>
            </a:extLst>
          </a:blip>
          <a:srcRect t="10280" b="13179"/>
          <a:stretch/>
        </p:blipFill>
        <p:spPr>
          <a:xfrm>
            <a:off x="0" y="1619250"/>
            <a:ext cx="12192000" cy="5238750"/>
          </a:xfrm>
          <a:prstGeom prst="rect">
            <a:avLst/>
          </a:prstGeom>
        </p:spPr>
      </p:pic>
    </p:spTree>
    <p:extLst>
      <p:ext uri="{BB962C8B-B14F-4D97-AF65-F5344CB8AC3E}">
        <p14:creationId xmlns:p14="http://schemas.microsoft.com/office/powerpoint/2010/main" val="1860691316"/>
      </p:ext>
    </p:extLst>
  </p:cSld>
  <p:clrMap bg1="lt1" tx1="dk1" bg2="lt2" tx2="dk2" accent1="accent1" accent2="accent2" accent3="accent3" accent4="accent4" accent5="accent5" accent6="accent6" hlink="hlink" folHlink="folHlink"/>
  <p:sldLayoutIdLst>
    <p:sldLayoutId id="2147483666" r:id="rId1"/>
  </p:sldLayoutIdLst>
  <p:transition>
    <p:fade/>
  </p:transition>
  <p:timing>
    <p:tnLst>
      <p:par>
        <p:cTn id="1" dur="indefinite" restart="never" nodeType="tmRoot"/>
      </p:par>
    </p:tnLst>
  </p:timing>
  <p:hf sldNum="0" hdr="0"/>
  <p:txStyles>
    <p:titleStyle>
      <a:lvl1pPr algn="l" defTabSz="457200" rtl="0" eaLnBrk="0" fontAlgn="base" hangingPunct="0">
        <a:spcBef>
          <a:spcPct val="0"/>
        </a:spcBef>
        <a:spcAft>
          <a:spcPct val="0"/>
        </a:spcAft>
        <a:defRPr sz="3600" b="1" kern="1200">
          <a:solidFill>
            <a:schemeClr val="bg1"/>
          </a:solidFill>
          <a:latin typeface="+mj-lt"/>
          <a:ea typeface="Geneva" pitchFamily="126" charset="-128"/>
          <a:cs typeface="+mj-cs"/>
        </a:defRPr>
      </a:lvl1pPr>
      <a:lvl2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2pPr>
      <a:lvl3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3pPr>
      <a:lvl4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4pPr>
      <a:lvl5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5pPr>
      <a:lvl6pPr marL="457200" algn="l" defTabSz="457200" rtl="0" fontAlgn="base">
        <a:spcBef>
          <a:spcPct val="0"/>
        </a:spcBef>
        <a:spcAft>
          <a:spcPct val="0"/>
        </a:spcAft>
        <a:defRPr sz="3600" b="1">
          <a:solidFill>
            <a:schemeClr val="bg1"/>
          </a:solidFill>
          <a:latin typeface="Calibri" pitchFamily="34" charset="0"/>
          <a:ea typeface="Geneva" pitchFamily="126" charset="-128"/>
        </a:defRPr>
      </a:lvl6pPr>
      <a:lvl7pPr marL="914400" algn="l" defTabSz="457200" rtl="0" fontAlgn="base">
        <a:spcBef>
          <a:spcPct val="0"/>
        </a:spcBef>
        <a:spcAft>
          <a:spcPct val="0"/>
        </a:spcAft>
        <a:defRPr sz="3600" b="1">
          <a:solidFill>
            <a:schemeClr val="bg1"/>
          </a:solidFill>
          <a:latin typeface="Calibri" pitchFamily="34" charset="0"/>
          <a:ea typeface="Geneva" pitchFamily="126" charset="-128"/>
        </a:defRPr>
      </a:lvl7pPr>
      <a:lvl8pPr marL="1371600" algn="l" defTabSz="457200" rtl="0" fontAlgn="base">
        <a:spcBef>
          <a:spcPct val="0"/>
        </a:spcBef>
        <a:spcAft>
          <a:spcPct val="0"/>
        </a:spcAft>
        <a:defRPr sz="3600" b="1">
          <a:solidFill>
            <a:schemeClr val="bg1"/>
          </a:solidFill>
          <a:latin typeface="Calibri" pitchFamily="34" charset="0"/>
          <a:ea typeface="Geneva" pitchFamily="126" charset="-128"/>
        </a:defRPr>
      </a:lvl8pPr>
      <a:lvl9pPr marL="1828800" algn="l" defTabSz="457200" rtl="0" fontAlgn="base">
        <a:spcBef>
          <a:spcPct val="0"/>
        </a:spcBef>
        <a:spcAft>
          <a:spcPct val="0"/>
        </a:spcAft>
        <a:defRPr sz="3600" b="1">
          <a:solidFill>
            <a:schemeClr val="bg1"/>
          </a:solidFill>
          <a:latin typeface="Calibri" pitchFamily="34" charset="0"/>
          <a:ea typeface="Geneva" pitchFamily="126" charset="-128"/>
        </a:defRPr>
      </a:lvl9pPr>
    </p:titleStyle>
    <p:bodyStyle>
      <a:lvl1pPr algn="l" defTabSz="457200" rtl="0" eaLnBrk="0" fontAlgn="base" hangingPunct="0">
        <a:spcBef>
          <a:spcPct val="0"/>
        </a:spcBef>
        <a:spcAft>
          <a:spcPct val="0"/>
        </a:spcAft>
        <a:buFont typeface="Arial" pitchFamily="34" charset="0"/>
        <a:defRPr sz="3600" b="1" kern="1200">
          <a:solidFill>
            <a:schemeClr val="bg1"/>
          </a:solidFill>
          <a:latin typeface="+mn-lt"/>
          <a:ea typeface="Geneva" pitchFamily="126" charset="-128"/>
          <a:cs typeface="+mn-cs"/>
        </a:defRPr>
      </a:lvl1pPr>
      <a:lvl2pPr algn="l" defTabSz="457200" rtl="0" eaLnBrk="0" fontAlgn="base" hangingPunct="0">
        <a:spcBef>
          <a:spcPts val="700"/>
        </a:spcBef>
        <a:spcAft>
          <a:spcPct val="0"/>
        </a:spcAft>
        <a:buFont typeface="Arial" pitchFamily="34" charset="0"/>
        <a:defRPr sz="2100" kern="1200">
          <a:solidFill>
            <a:schemeClr val="bg1"/>
          </a:solidFill>
          <a:latin typeface="+mn-lt"/>
          <a:ea typeface="Geneva" pitchFamily="126"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2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9541" y="2494350"/>
            <a:ext cx="10666772" cy="2835742"/>
          </a:xfrm>
        </p:spPr>
        <p:txBody>
          <a:bodyPr>
            <a:noAutofit/>
          </a:bodyPr>
          <a:lstStyle/>
          <a:p>
            <a:pPr algn="r"/>
            <a:r>
              <a:rPr lang="nl-NL" sz="3200" dirty="0" smtClean="0">
                <a:effectLst>
                  <a:outerShdw blurRad="76200" dist="12700" dir="2700000" algn="tl" rotWithShape="0">
                    <a:srgbClr val="000000">
                      <a:alpha val="25000"/>
                    </a:srgbClr>
                  </a:outerShdw>
                </a:effectLst>
              </a:rPr>
              <a:t>; </a:t>
            </a:r>
            <a:r>
              <a:rPr lang="nl-NL" sz="3200" dirty="0">
                <a:effectLst>
                  <a:outerShdw blurRad="76200" dist="12700" dir="2700000" algn="tl" rotWithShape="0">
                    <a:srgbClr val="000000">
                      <a:alpha val="25000"/>
                    </a:srgbClr>
                  </a:outerShdw>
                </a:effectLst>
              </a:rPr>
              <a:t/>
            </a:r>
            <a:br>
              <a:rPr lang="nl-NL" sz="3200" dirty="0">
                <a:effectLst>
                  <a:outerShdw blurRad="76200" dist="12700" dir="2700000" algn="tl" rotWithShape="0">
                    <a:srgbClr val="000000">
                      <a:alpha val="25000"/>
                    </a:srgbClr>
                  </a:outerShdw>
                </a:effectLst>
              </a:rPr>
            </a:br>
            <a:r>
              <a:rPr lang="nl-NL" sz="3200" dirty="0">
                <a:effectLst>
                  <a:outerShdw blurRad="76200" dist="12700" dir="2700000" algn="tl" rotWithShape="0">
                    <a:srgbClr val="000000">
                      <a:alpha val="25000"/>
                    </a:srgbClr>
                  </a:outerShdw>
                </a:effectLst>
              </a:rPr>
              <a:t>Ervaring met </a:t>
            </a:r>
            <a:br>
              <a:rPr lang="nl-NL" sz="3200" dirty="0">
                <a:effectLst>
                  <a:outerShdw blurRad="76200" dist="12700" dir="2700000" algn="tl" rotWithShape="0">
                    <a:srgbClr val="000000">
                      <a:alpha val="25000"/>
                    </a:srgbClr>
                  </a:outerShdw>
                </a:effectLst>
              </a:rPr>
            </a:br>
            <a:r>
              <a:rPr lang="nl-NL" sz="3200" dirty="0" smtClean="0">
                <a:effectLst>
                  <a:outerShdw blurRad="76200" dist="12700" dir="2700000" algn="tl" rotWithShape="0">
                    <a:srgbClr val="000000">
                      <a:alpha val="25000"/>
                    </a:srgbClr>
                  </a:outerShdw>
                </a:effectLst>
              </a:rPr>
              <a:t>jongeren </a:t>
            </a:r>
            <a:r>
              <a:rPr lang="nl-NL" sz="3200" dirty="0">
                <a:effectLst>
                  <a:outerShdw blurRad="76200" dist="12700" dir="2700000" algn="tl" rotWithShape="0">
                    <a:srgbClr val="000000">
                      <a:alpha val="25000"/>
                    </a:srgbClr>
                  </a:outerShdw>
                </a:effectLst>
              </a:rPr>
              <a:t>in beeld</a:t>
            </a: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4134" y="67681"/>
            <a:ext cx="2530021" cy="1417752"/>
          </a:xfrm>
          <a:prstGeom prst="rect">
            <a:avLst/>
          </a:prstGeom>
        </p:spPr>
      </p:pic>
    </p:spTree>
    <p:custDataLst>
      <p:tags r:id="rId1"/>
    </p:custDataLst>
    <p:extLst>
      <p:ext uri="{BB962C8B-B14F-4D97-AF65-F5344CB8AC3E}">
        <p14:creationId xmlns:p14="http://schemas.microsoft.com/office/powerpoint/2010/main" val="23322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Ik</a:t>
            </a:r>
            <a:r>
              <a:rPr lang="en-US" dirty="0" smtClean="0"/>
              <a:t> </a:t>
            </a:r>
            <a:r>
              <a:rPr lang="en-US" dirty="0" err="1" smtClean="0"/>
              <a:t>hoor</a:t>
            </a:r>
            <a:r>
              <a:rPr lang="en-US" dirty="0" smtClean="0"/>
              <a:t> </a:t>
            </a:r>
            <a:r>
              <a:rPr lang="en-US" dirty="0" err="1" smtClean="0"/>
              <a:t>graag</a:t>
            </a:r>
            <a:r>
              <a:rPr lang="en-US" dirty="0" smtClean="0"/>
              <a:t> van je</a:t>
            </a:r>
            <a:endParaRPr lang="nl-NL" dirty="0"/>
          </a:p>
        </p:txBody>
      </p:sp>
      <p:sp>
        <p:nvSpPr>
          <p:cNvPr id="3" name="Tijdelijke aanduiding voor inhoud 2"/>
          <p:cNvSpPr>
            <a:spLocks noGrp="1"/>
          </p:cNvSpPr>
          <p:nvPr>
            <p:ph idx="1"/>
          </p:nvPr>
        </p:nvSpPr>
        <p:spPr/>
        <p:txBody>
          <a:bodyPr>
            <a:noAutofit/>
          </a:bodyPr>
          <a:lstStyle/>
          <a:p>
            <a:r>
              <a:rPr lang="en-US" sz="1800" dirty="0" smtClean="0"/>
              <a:t>2 </a:t>
            </a:r>
            <a:r>
              <a:rPr lang="en-US" sz="1800" dirty="0" err="1" smtClean="0"/>
              <a:t>deelsessies</a:t>
            </a:r>
            <a:endParaRPr lang="en-US" sz="1800" dirty="0" smtClean="0"/>
          </a:p>
          <a:p>
            <a:pPr lvl="1"/>
            <a:r>
              <a:rPr lang="en-US" sz="1800" dirty="0" err="1" smtClean="0"/>
              <a:t>Verrijking</a:t>
            </a:r>
            <a:r>
              <a:rPr lang="en-US" sz="1800" dirty="0" smtClean="0"/>
              <a:t> en </a:t>
            </a:r>
            <a:r>
              <a:rPr lang="en-US" sz="1800" dirty="0" err="1" smtClean="0"/>
              <a:t>analyse</a:t>
            </a:r>
            <a:r>
              <a:rPr lang="en-US" sz="1800" dirty="0" smtClean="0"/>
              <a:t> van het </a:t>
            </a:r>
            <a:r>
              <a:rPr lang="en-US" sz="1800" dirty="0" err="1" smtClean="0"/>
              <a:t>bestand</a:t>
            </a:r>
            <a:r>
              <a:rPr lang="en-US" sz="1800" dirty="0" smtClean="0"/>
              <a:t>, privacy en </a:t>
            </a:r>
            <a:r>
              <a:rPr lang="en-US" sz="1800" dirty="0" err="1" smtClean="0"/>
              <a:t>samenwerking</a:t>
            </a:r>
            <a:endParaRPr lang="en-US" sz="1800" dirty="0" smtClean="0"/>
          </a:p>
          <a:p>
            <a:pPr lvl="1"/>
            <a:r>
              <a:rPr lang="en-US" sz="1800" dirty="0" smtClean="0"/>
              <a:t>Plan van </a:t>
            </a:r>
            <a:r>
              <a:rPr lang="en-US" sz="1800" dirty="0" err="1" smtClean="0"/>
              <a:t>aanpak</a:t>
            </a:r>
            <a:r>
              <a:rPr lang="en-US" sz="1800" dirty="0" smtClean="0"/>
              <a:t>, </a:t>
            </a:r>
            <a:r>
              <a:rPr lang="en-US" sz="1800" dirty="0" err="1" smtClean="0"/>
              <a:t>ondersteuningsaanbod</a:t>
            </a:r>
            <a:r>
              <a:rPr lang="en-US" sz="1800" dirty="0" smtClean="0"/>
              <a:t> </a:t>
            </a:r>
            <a:r>
              <a:rPr lang="en-US" sz="1800" dirty="0" err="1" smtClean="0"/>
              <a:t>doelgroep</a:t>
            </a:r>
            <a:r>
              <a:rPr lang="en-US" sz="1800" dirty="0" smtClean="0"/>
              <a:t>, </a:t>
            </a:r>
            <a:r>
              <a:rPr lang="en-US" sz="1800" dirty="0" err="1" smtClean="0"/>
              <a:t>ervaringen</a:t>
            </a:r>
            <a:r>
              <a:rPr lang="en-US" sz="1800" dirty="0" smtClean="0"/>
              <a:t> en </a:t>
            </a:r>
            <a:r>
              <a:rPr lang="en-US" sz="1800" dirty="0" err="1" smtClean="0"/>
              <a:t>resulaten</a:t>
            </a:r>
            <a:endParaRPr lang="en-US" sz="1800" dirty="0"/>
          </a:p>
          <a:p>
            <a:pPr marL="0" indent="0">
              <a:buNone/>
            </a:pPr>
            <a:endParaRPr lang="en-US" sz="1800" dirty="0"/>
          </a:p>
          <a:p>
            <a:pPr marL="0" indent="0">
              <a:buNone/>
            </a:pPr>
            <a:r>
              <a:rPr lang="en-US" sz="1800" dirty="0" err="1" smtClean="0"/>
              <a:t>Doel</a:t>
            </a:r>
            <a:r>
              <a:rPr lang="en-US" sz="1800" dirty="0" smtClean="0"/>
              <a:t>: </a:t>
            </a:r>
            <a:r>
              <a:rPr lang="en-US" sz="1800" dirty="0" err="1" smtClean="0"/>
              <a:t>Leren</a:t>
            </a:r>
            <a:r>
              <a:rPr lang="en-US" sz="1800" dirty="0" smtClean="0"/>
              <a:t> van </a:t>
            </a:r>
            <a:r>
              <a:rPr lang="en-US" sz="1800" dirty="0" err="1" smtClean="0"/>
              <a:t>elkaar</a:t>
            </a:r>
            <a:r>
              <a:rPr lang="en-US" sz="1800" dirty="0"/>
              <a:t>!</a:t>
            </a:r>
            <a:endParaRPr lang="en-US" sz="1800" dirty="0" smtClean="0"/>
          </a:p>
          <a:p>
            <a:r>
              <a:rPr lang="en-US" sz="1800" dirty="0" err="1" smtClean="0"/>
              <a:t>Benoemen</a:t>
            </a:r>
            <a:r>
              <a:rPr lang="en-US" sz="1800" dirty="0" smtClean="0"/>
              <a:t> </a:t>
            </a:r>
            <a:r>
              <a:rPr lang="en-US" sz="1800" dirty="0" err="1" smtClean="0"/>
              <a:t>ervaringen</a:t>
            </a:r>
            <a:endParaRPr lang="en-US" sz="1800" dirty="0" smtClean="0"/>
          </a:p>
          <a:p>
            <a:r>
              <a:rPr lang="en-US" sz="1800" dirty="0" err="1" smtClean="0"/>
              <a:t>Knelpunten</a:t>
            </a:r>
            <a:r>
              <a:rPr lang="en-US" sz="1800" dirty="0" smtClean="0"/>
              <a:t> </a:t>
            </a:r>
          </a:p>
          <a:p>
            <a:r>
              <a:rPr lang="en-US" sz="1800" dirty="0" err="1" smtClean="0"/>
              <a:t>Oplossingen</a:t>
            </a:r>
            <a:r>
              <a:rPr lang="en-US" sz="1800" dirty="0" smtClean="0"/>
              <a:t> </a:t>
            </a:r>
          </a:p>
          <a:p>
            <a:endParaRPr lang="en-US" sz="1800" dirty="0"/>
          </a:p>
          <a:p>
            <a:r>
              <a:rPr lang="en-US" sz="1800" dirty="0" err="1" smtClean="0"/>
              <a:t>Plenaire</a:t>
            </a:r>
            <a:r>
              <a:rPr lang="en-US" sz="1800" dirty="0" smtClean="0"/>
              <a:t> </a:t>
            </a:r>
            <a:r>
              <a:rPr lang="en-US" sz="1800" dirty="0" err="1" smtClean="0"/>
              <a:t>terugkoppeling</a:t>
            </a:r>
            <a:r>
              <a:rPr lang="en-US" sz="1800" dirty="0" smtClean="0"/>
              <a:t>. </a:t>
            </a:r>
            <a:r>
              <a:rPr lang="en-US" sz="1800" dirty="0" err="1" smtClean="0"/>
              <a:t>Lijstje</a:t>
            </a:r>
            <a:r>
              <a:rPr lang="en-US" sz="1800" dirty="0" smtClean="0"/>
              <a:t>, </a:t>
            </a:r>
            <a:r>
              <a:rPr lang="en-US" sz="1800" dirty="0" err="1" smtClean="0"/>
              <a:t>wie</a:t>
            </a:r>
            <a:r>
              <a:rPr lang="en-US" sz="1800" dirty="0" smtClean="0"/>
              <a:t> </a:t>
            </a:r>
            <a:r>
              <a:rPr lang="en-US" sz="1800" dirty="0" err="1" smtClean="0"/>
              <a:t>doet</a:t>
            </a:r>
            <a:r>
              <a:rPr lang="en-US" sz="1800" dirty="0" smtClean="0"/>
              <a:t> wat?</a:t>
            </a:r>
            <a:endParaRPr lang="nl-NL" sz="1800" dirty="0"/>
          </a:p>
        </p:txBody>
      </p:sp>
      <p:sp>
        <p:nvSpPr>
          <p:cNvPr id="5" name="Tijdelijke aanduiding voor datum 4"/>
          <p:cNvSpPr>
            <a:spLocks noGrp="1"/>
          </p:cNvSpPr>
          <p:nvPr>
            <p:ph type="dt" sz="half" idx="2"/>
          </p:nvPr>
        </p:nvSpPr>
        <p:spPr/>
        <p:txBody>
          <a:bodyPr/>
          <a:lstStyle/>
          <a:p>
            <a:pPr>
              <a:defRPr/>
            </a:pPr>
            <a:r>
              <a:rPr lang="nl-NL" dirty="0"/>
              <a:t>Kennissessie Jongeren in Beeld</a:t>
            </a:r>
            <a:endParaRPr lang="nl-NL" dirty="0"/>
          </a:p>
        </p:txBody>
      </p:sp>
    </p:spTree>
    <p:extLst>
      <p:ext uri="{BB962C8B-B14F-4D97-AF65-F5344CB8AC3E}">
        <p14:creationId xmlns:p14="http://schemas.microsoft.com/office/powerpoint/2010/main" val="378533356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0880" y="1049339"/>
            <a:ext cx="10972800" cy="914400"/>
          </a:xfrm>
        </p:spPr>
        <p:txBody>
          <a:bodyPr/>
          <a:lstStyle/>
          <a:p>
            <a:r>
              <a:rPr lang="en-US" dirty="0" err="1" smtClean="0"/>
              <a:t>Programma</a:t>
            </a:r>
            <a:endParaRPr lang="nl-NL" dirty="0"/>
          </a:p>
        </p:txBody>
      </p:sp>
      <p:sp>
        <p:nvSpPr>
          <p:cNvPr id="3" name="Tijdelijke aanduiding voor inhoud 2"/>
          <p:cNvSpPr>
            <a:spLocks noGrp="1"/>
          </p:cNvSpPr>
          <p:nvPr>
            <p:ph idx="1"/>
          </p:nvPr>
        </p:nvSpPr>
        <p:spPr>
          <a:xfrm>
            <a:off x="1960880" y="1963739"/>
            <a:ext cx="10972800" cy="4297363"/>
          </a:xfrm>
        </p:spPr>
        <p:txBody>
          <a:bodyPr>
            <a:normAutofit lnSpcReduction="10000"/>
          </a:bodyPr>
          <a:lstStyle/>
          <a:p>
            <a:r>
              <a:rPr lang="en-US" dirty="0" smtClean="0"/>
              <a:t>Welkom IB; </a:t>
            </a:r>
            <a:r>
              <a:rPr lang="en-US" dirty="0" err="1" smtClean="0"/>
              <a:t>Jongeren</a:t>
            </a:r>
            <a:r>
              <a:rPr lang="en-US" dirty="0" smtClean="0"/>
              <a:t> in </a:t>
            </a:r>
            <a:r>
              <a:rPr lang="en-US" dirty="0" err="1" smtClean="0"/>
              <a:t>beeld</a:t>
            </a:r>
            <a:endParaRPr lang="en-US" dirty="0" smtClean="0"/>
          </a:p>
          <a:p>
            <a:r>
              <a:rPr lang="en-US" dirty="0" err="1" smtClean="0"/>
              <a:t>Presentatie</a:t>
            </a:r>
            <a:r>
              <a:rPr lang="en-US" dirty="0" smtClean="0"/>
              <a:t> </a:t>
            </a:r>
            <a:r>
              <a:rPr lang="en-US" dirty="0" err="1" smtClean="0"/>
              <a:t>Jeniffer</a:t>
            </a:r>
            <a:r>
              <a:rPr lang="en-US" dirty="0" smtClean="0"/>
              <a:t> Tjon-a-</a:t>
            </a:r>
            <a:r>
              <a:rPr lang="en-US" dirty="0" err="1" smtClean="0"/>
              <a:t>Kon</a:t>
            </a:r>
            <a:r>
              <a:rPr lang="en-US" dirty="0" smtClean="0"/>
              <a:t> </a:t>
            </a:r>
            <a:r>
              <a:rPr lang="en-US" dirty="0" err="1" smtClean="0"/>
              <a:t>regio</a:t>
            </a:r>
            <a:r>
              <a:rPr lang="en-US" dirty="0" smtClean="0"/>
              <a:t> </a:t>
            </a:r>
            <a:r>
              <a:rPr lang="en-US" dirty="0" err="1" smtClean="0"/>
              <a:t>Drechtsteden</a:t>
            </a:r>
            <a:endParaRPr lang="en-US" dirty="0"/>
          </a:p>
          <a:p>
            <a:r>
              <a:rPr lang="en-US" dirty="0" err="1" smtClean="0"/>
              <a:t>Lodewijk</a:t>
            </a:r>
            <a:r>
              <a:rPr lang="en-US" dirty="0" smtClean="0"/>
              <a:t> </a:t>
            </a:r>
            <a:r>
              <a:rPr lang="en-US" dirty="0" err="1" smtClean="0"/>
              <a:t>Berkhout</a:t>
            </a:r>
            <a:r>
              <a:rPr lang="en-US" dirty="0" smtClean="0"/>
              <a:t> en Paul Puts </a:t>
            </a:r>
            <a:r>
              <a:rPr lang="en-US" dirty="0" err="1" smtClean="0"/>
              <a:t>Ministerie</a:t>
            </a:r>
            <a:r>
              <a:rPr lang="en-US" dirty="0" smtClean="0"/>
              <a:t> SZW</a:t>
            </a:r>
          </a:p>
          <a:p>
            <a:endParaRPr lang="en-US" dirty="0"/>
          </a:p>
          <a:p>
            <a:r>
              <a:rPr lang="en-US" dirty="0" smtClean="0"/>
              <a:t>Ronde </a:t>
            </a:r>
            <a:r>
              <a:rPr lang="en-US" dirty="0" err="1" smtClean="0"/>
              <a:t>tafel</a:t>
            </a:r>
            <a:r>
              <a:rPr lang="en-US" dirty="0" smtClean="0"/>
              <a:t> </a:t>
            </a:r>
            <a:r>
              <a:rPr lang="en-US" dirty="0" err="1" smtClean="0"/>
              <a:t>sessies</a:t>
            </a:r>
            <a:endParaRPr lang="en-US" dirty="0" smtClean="0"/>
          </a:p>
          <a:p>
            <a:pPr lvl="1"/>
            <a:r>
              <a:rPr lang="en-US" dirty="0" err="1" smtClean="0"/>
              <a:t>Verrijking</a:t>
            </a:r>
            <a:r>
              <a:rPr lang="en-US" dirty="0" smtClean="0"/>
              <a:t> en </a:t>
            </a:r>
            <a:r>
              <a:rPr lang="en-US" dirty="0" err="1" smtClean="0"/>
              <a:t>analyse</a:t>
            </a:r>
            <a:r>
              <a:rPr lang="en-US" dirty="0" smtClean="0"/>
              <a:t> van het </a:t>
            </a:r>
            <a:r>
              <a:rPr lang="en-US" dirty="0" err="1" smtClean="0"/>
              <a:t>bestand</a:t>
            </a:r>
            <a:r>
              <a:rPr lang="en-US" dirty="0" smtClean="0"/>
              <a:t>, privacy en </a:t>
            </a:r>
            <a:r>
              <a:rPr lang="en-US" dirty="0" err="1" smtClean="0"/>
              <a:t>verwerkersovereenkomsten</a:t>
            </a:r>
            <a:endParaRPr lang="en-US" dirty="0" smtClean="0"/>
          </a:p>
          <a:p>
            <a:pPr lvl="1"/>
            <a:r>
              <a:rPr lang="en-US" dirty="0" smtClean="0"/>
              <a:t>Plan van </a:t>
            </a:r>
            <a:r>
              <a:rPr lang="en-US" dirty="0" err="1" smtClean="0"/>
              <a:t>Aanpak</a:t>
            </a:r>
            <a:r>
              <a:rPr lang="en-US" dirty="0" smtClean="0"/>
              <a:t>, </a:t>
            </a:r>
            <a:r>
              <a:rPr lang="en-US" dirty="0" err="1" smtClean="0"/>
              <a:t>ondersteuningsaanbod</a:t>
            </a:r>
            <a:r>
              <a:rPr lang="en-US" dirty="0" smtClean="0"/>
              <a:t> </a:t>
            </a:r>
            <a:r>
              <a:rPr lang="en-US" dirty="0" err="1" smtClean="0"/>
              <a:t>doelgroep</a:t>
            </a:r>
            <a:r>
              <a:rPr lang="en-US" dirty="0" smtClean="0"/>
              <a:t>, </a:t>
            </a:r>
            <a:r>
              <a:rPr lang="en-US" dirty="0" err="1" smtClean="0"/>
              <a:t>ervaringen</a:t>
            </a:r>
            <a:r>
              <a:rPr lang="en-US" dirty="0" smtClean="0"/>
              <a:t> en </a:t>
            </a:r>
            <a:r>
              <a:rPr lang="en-US" dirty="0" err="1" smtClean="0"/>
              <a:t>resultaten</a:t>
            </a:r>
            <a:endParaRPr lang="en-US" dirty="0"/>
          </a:p>
          <a:p>
            <a:pPr lvl="1"/>
            <a:endParaRPr lang="en-US" dirty="0" smtClean="0"/>
          </a:p>
          <a:p>
            <a:r>
              <a:rPr lang="en-US" dirty="0" err="1" smtClean="0"/>
              <a:t>Terugkoppeling</a:t>
            </a:r>
            <a:r>
              <a:rPr lang="en-US" dirty="0" smtClean="0"/>
              <a:t> </a:t>
            </a:r>
            <a:r>
              <a:rPr lang="en-US" dirty="0" err="1" smtClean="0"/>
              <a:t>tafelsessies</a:t>
            </a:r>
            <a:r>
              <a:rPr lang="en-US" dirty="0" smtClean="0"/>
              <a:t> </a:t>
            </a:r>
          </a:p>
          <a:p>
            <a:r>
              <a:rPr lang="en-US" dirty="0" smtClean="0"/>
              <a:t>Lunch</a:t>
            </a:r>
            <a:endParaRPr lang="en-US" dirty="0"/>
          </a:p>
          <a:p>
            <a:endParaRPr lang="nl-NL" dirty="0"/>
          </a:p>
        </p:txBody>
      </p:sp>
      <p:sp>
        <p:nvSpPr>
          <p:cNvPr id="5" name="Tijdelijke aanduiding voor datum 4"/>
          <p:cNvSpPr>
            <a:spLocks noGrp="1"/>
          </p:cNvSpPr>
          <p:nvPr>
            <p:ph type="dt" sz="half" idx="2"/>
          </p:nvPr>
        </p:nvSpPr>
        <p:spPr/>
        <p:txBody>
          <a:bodyPr/>
          <a:lstStyle/>
          <a:p>
            <a:pPr>
              <a:defRPr/>
            </a:pPr>
            <a:r>
              <a:rPr lang="nl-NL" dirty="0" smtClean="0"/>
              <a:t>Kennissessie Jongeren in Beeld</a:t>
            </a:r>
            <a:endParaRPr lang="nl-NL" dirty="0"/>
          </a:p>
        </p:txBody>
      </p:sp>
    </p:spTree>
    <p:extLst>
      <p:ext uri="{BB962C8B-B14F-4D97-AF65-F5344CB8AC3E}">
        <p14:creationId xmlns:p14="http://schemas.microsoft.com/office/powerpoint/2010/main" val="305957008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455128"/>
            <a:ext cx="8229600" cy="1075715"/>
          </a:xfrm>
        </p:spPr>
        <p:txBody>
          <a:bodyPr>
            <a:noAutofit/>
          </a:bodyPr>
          <a:lstStyle/>
          <a:p>
            <a:r>
              <a:rPr lang="nl-NL" dirty="0" smtClean="0"/>
              <a:t>De praktijk als ultiem experiment </a:t>
            </a:r>
            <a:br>
              <a:rPr lang="nl-NL" dirty="0" smtClean="0"/>
            </a:br>
            <a:r>
              <a:rPr lang="nl-NL" dirty="0" smtClean="0"/>
              <a:t>Jongeren in Beeld!</a:t>
            </a:r>
            <a:endParaRPr lang="nl-NL" dirty="0"/>
          </a:p>
        </p:txBody>
      </p:sp>
      <p:sp>
        <p:nvSpPr>
          <p:cNvPr id="3" name="Tijdelijke aanduiding voor inhoud 2"/>
          <p:cNvSpPr>
            <a:spLocks noGrp="1"/>
          </p:cNvSpPr>
          <p:nvPr>
            <p:ph idx="1"/>
          </p:nvPr>
        </p:nvSpPr>
        <p:spPr>
          <a:xfrm>
            <a:off x="1981200" y="2154115"/>
            <a:ext cx="8229600" cy="3972048"/>
          </a:xfrm>
        </p:spPr>
        <p:txBody>
          <a:bodyPr>
            <a:normAutofit fontScale="92500" lnSpcReduction="10000"/>
          </a:bodyPr>
          <a:lstStyle/>
          <a:p>
            <a:pPr marL="0" indent="0">
              <a:buNone/>
            </a:pPr>
            <a:endParaRPr lang="nl-NL" dirty="0" smtClean="0"/>
          </a:p>
          <a:p>
            <a:pPr marL="0" indent="0">
              <a:buNone/>
            </a:pPr>
            <a:r>
              <a:rPr lang="nl-NL" dirty="0" smtClean="0"/>
              <a:t>Jongeren tot 27 jaar zonder startkwalificatie en inschrijving bij een onderwijsopleiding, die geen werk hebben of een uitkering ontvangen kunnen het lastig hebben op de arbeidsmarkt. Niet altijd weten zij dat informatie, ondersteuning en begeleiding beschikbaar is bij de gemeente.</a:t>
            </a:r>
          </a:p>
          <a:p>
            <a:endParaRPr lang="nl-NL" dirty="0"/>
          </a:p>
          <a:p>
            <a:pPr lvl="0"/>
            <a:r>
              <a:rPr lang="nl-NL" dirty="0" smtClean="0"/>
              <a:t>Opdracht </a:t>
            </a:r>
            <a:r>
              <a:rPr lang="nl-NL" dirty="0"/>
              <a:t>van Ministerie </a:t>
            </a:r>
            <a:r>
              <a:rPr lang="nl-NL" dirty="0" smtClean="0"/>
              <a:t>SZW;  </a:t>
            </a:r>
            <a:r>
              <a:rPr lang="nl-NL" dirty="0"/>
              <a:t>lef en urgentie</a:t>
            </a:r>
          </a:p>
          <a:p>
            <a:pPr lvl="0"/>
            <a:r>
              <a:rPr lang="nl-NL" dirty="0"/>
              <a:t>Al lange tijd behoefte bij gemeenten, er is een probleem</a:t>
            </a:r>
          </a:p>
          <a:p>
            <a:pPr lvl="0"/>
            <a:r>
              <a:rPr lang="nl-NL" dirty="0"/>
              <a:t>Bijzondere bereidheid partners om samen te werken; DUO, UWV, </a:t>
            </a:r>
            <a:r>
              <a:rPr lang="nl-NL" dirty="0" err="1"/>
              <a:t>RvIG</a:t>
            </a:r>
            <a:r>
              <a:rPr lang="nl-NL" dirty="0"/>
              <a:t> en gemeenten </a:t>
            </a:r>
          </a:p>
          <a:p>
            <a:pPr marL="0" indent="0">
              <a:buNone/>
            </a:pPr>
            <a:endParaRPr lang="nl-NL" dirty="0"/>
          </a:p>
        </p:txBody>
      </p:sp>
      <p:sp>
        <p:nvSpPr>
          <p:cNvPr id="5" name="Tijdelijke aanduiding voor datum 4"/>
          <p:cNvSpPr>
            <a:spLocks noGrp="1"/>
          </p:cNvSpPr>
          <p:nvPr>
            <p:ph type="dt" sz="half" idx="2"/>
          </p:nvPr>
        </p:nvSpPr>
        <p:spPr/>
        <p:txBody>
          <a:bodyPr/>
          <a:lstStyle/>
          <a:p>
            <a:pPr>
              <a:defRPr/>
            </a:pPr>
            <a:r>
              <a:rPr lang="nl-NL" dirty="0"/>
              <a:t>Kennissessie Jongeren in Beeld</a:t>
            </a: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134" y="67681"/>
            <a:ext cx="2530021" cy="1417752"/>
          </a:xfrm>
          <a:prstGeom prst="rect">
            <a:avLst/>
          </a:prstGeom>
        </p:spPr>
      </p:pic>
    </p:spTree>
    <p:extLst>
      <p:ext uri="{BB962C8B-B14F-4D97-AF65-F5344CB8AC3E}">
        <p14:creationId xmlns:p14="http://schemas.microsoft.com/office/powerpoint/2010/main" val="231778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2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48640"/>
            <a:ext cx="8229600" cy="914400"/>
          </a:xfrm>
        </p:spPr>
        <p:txBody>
          <a:bodyPr/>
          <a:lstStyle/>
          <a:p>
            <a:r>
              <a:rPr lang="en-US" dirty="0" smtClean="0"/>
              <a:t>Wat is het?</a:t>
            </a:r>
            <a:endParaRPr lang="nl-NL" dirty="0"/>
          </a:p>
        </p:txBody>
      </p:sp>
      <p:sp>
        <p:nvSpPr>
          <p:cNvPr id="3" name="Tijdelijke aanduiding voor inhoud 2"/>
          <p:cNvSpPr>
            <a:spLocks noGrp="1"/>
          </p:cNvSpPr>
          <p:nvPr>
            <p:ph idx="1"/>
          </p:nvPr>
        </p:nvSpPr>
        <p:spPr>
          <a:xfrm>
            <a:off x="1981200" y="1566407"/>
            <a:ext cx="8229600" cy="4559756"/>
          </a:xfrm>
        </p:spPr>
        <p:txBody>
          <a:bodyPr>
            <a:normAutofit/>
          </a:bodyPr>
          <a:lstStyle/>
          <a:p>
            <a:pPr>
              <a:defRPr/>
            </a:pPr>
            <a:r>
              <a:rPr lang="nl-NL" dirty="0"/>
              <a:t>IB ontvangt van DUO maandelijks </a:t>
            </a:r>
            <a:r>
              <a:rPr lang="nl-NL" dirty="0" err="1"/>
              <a:t>BSN’s</a:t>
            </a:r>
            <a:r>
              <a:rPr lang="nl-NL" dirty="0"/>
              <a:t> van jongeren (23-27 jaar), zonder startkwalificatie of onderwijsinschrijving. </a:t>
            </a:r>
          </a:p>
          <a:p>
            <a:pPr>
              <a:defRPr/>
            </a:pPr>
            <a:r>
              <a:rPr lang="nl-NL" dirty="0"/>
              <a:t>IB bevraagt woonplaats van deze jongeren op bij </a:t>
            </a:r>
            <a:r>
              <a:rPr lang="nl-NL" dirty="0" err="1"/>
              <a:t>Rvig</a:t>
            </a:r>
            <a:r>
              <a:rPr lang="nl-NL" dirty="0"/>
              <a:t>.</a:t>
            </a:r>
          </a:p>
          <a:p>
            <a:pPr>
              <a:defRPr/>
            </a:pPr>
            <a:r>
              <a:rPr lang="nl-NL" dirty="0"/>
              <a:t>IB toets bij UWV of de jongeren ingeschreven bij een gemeente werk of een uitkering hebben.</a:t>
            </a:r>
          </a:p>
          <a:p>
            <a:pPr>
              <a:defRPr/>
            </a:pPr>
            <a:r>
              <a:rPr lang="nl-NL" dirty="0"/>
              <a:t>IB signaleert aan de gemeente de jongeren die </a:t>
            </a:r>
          </a:p>
          <a:p>
            <a:pPr lvl="2">
              <a:buFont typeface="Wingdings" panose="05000000000000000000" pitchFamily="2" charset="2"/>
              <a:buChar char="ü"/>
              <a:defRPr/>
            </a:pPr>
            <a:r>
              <a:rPr lang="nl-NL" dirty="0"/>
              <a:t>Tussen de 23 en de 27 jaar zijn en</a:t>
            </a:r>
          </a:p>
          <a:p>
            <a:pPr lvl="2">
              <a:buFont typeface="Wingdings" panose="05000000000000000000" pitchFamily="2" charset="2"/>
              <a:buChar char="ü"/>
              <a:defRPr/>
            </a:pPr>
            <a:r>
              <a:rPr lang="nl-NL" dirty="0"/>
              <a:t>Geen startkwalificatie hebben en</a:t>
            </a:r>
          </a:p>
          <a:p>
            <a:pPr lvl="2">
              <a:buFont typeface="Wingdings" panose="05000000000000000000" pitchFamily="2" charset="2"/>
              <a:buChar char="ü"/>
              <a:defRPr/>
            </a:pPr>
            <a:r>
              <a:rPr lang="nl-NL" dirty="0"/>
              <a:t>Niet staan ingeschreven bij een onderwijsinstelling en</a:t>
            </a:r>
          </a:p>
          <a:p>
            <a:pPr lvl="2">
              <a:buFont typeface="Wingdings" panose="05000000000000000000" pitchFamily="2" charset="2"/>
              <a:buChar char="ü"/>
              <a:defRPr/>
            </a:pPr>
            <a:r>
              <a:rPr lang="nl-NL" dirty="0"/>
              <a:t>Geen werk of weinig (minder dan 472 </a:t>
            </a:r>
            <a:r>
              <a:rPr lang="nl-NL" dirty="0" err="1"/>
              <a:t>pm</a:t>
            </a:r>
            <a:r>
              <a:rPr lang="nl-NL" dirty="0"/>
              <a:t>)  inkomen hebben; </a:t>
            </a:r>
            <a:endParaRPr lang="nl-NL" dirty="0" smtClean="0"/>
          </a:p>
          <a:p>
            <a:pPr lvl="2">
              <a:buFont typeface="Wingdings" panose="05000000000000000000" pitchFamily="2" charset="2"/>
              <a:buChar char="ü"/>
              <a:defRPr/>
            </a:pPr>
            <a:r>
              <a:rPr lang="nl-NL" sz="2000" dirty="0"/>
              <a:t>Uitkering PW: geen drempelbedrag, zijn altijd in beeld</a:t>
            </a:r>
            <a:endParaRPr lang="nl-NL" dirty="0"/>
          </a:p>
          <a:p>
            <a:pPr marL="914400" lvl="2" indent="0">
              <a:buNone/>
              <a:defRPr/>
            </a:pPr>
            <a:endParaRPr lang="nl-NL" dirty="0"/>
          </a:p>
          <a:p>
            <a:pPr marL="0" indent="0">
              <a:spcBef>
                <a:spcPct val="0"/>
              </a:spcBef>
              <a:buNone/>
            </a:pPr>
            <a:endParaRPr lang="nl-NL" altLang="nl-NL" sz="2000" dirty="0"/>
          </a:p>
        </p:txBody>
      </p:sp>
      <p:sp>
        <p:nvSpPr>
          <p:cNvPr id="5" name="Tijdelijke aanduiding voor datum 4"/>
          <p:cNvSpPr>
            <a:spLocks noGrp="1"/>
          </p:cNvSpPr>
          <p:nvPr>
            <p:ph type="dt" sz="half" idx="2"/>
          </p:nvPr>
        </p:nvSpPr>
        <p:spPr/>
        <p:txBody>
          <a:bodyPr/>
          <a:lstStyle/>
          <a:p>
            <a:pPr>
              <a:defRPr/>
            </a:pPr>
            <a:r>
              <a:rPr lang="nl-NL" dirty="0"/>
              <a:t>Kennissessie Jongeren in Beeld</a:t>
            </a:r>
          </a:p>
          <a:p>
            <a:pPr>
              <a:defRPr/>
            </a:pPr>
            <a:endParaRPr lang="nl-NL" dirty="0"/>
          </a:p>
        </p:txBody>
      </p:sp>
    </p:spTree>
    <p:extLst>
      <p:ext uri="{BB962C8B-B14F-4D97-AF65-F5344CB8AC3E}">
        <p14:creationId xmlns:p14="http://schemas.microsoft.com/office/powerpoint/2010/main" val="271228383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76507"/>
            <a:ext cx="8229600" cy="914400"/>
          </a:xfrm>
        </p:spPr>
        <p:txBody>
          <a:bodyPr/>
          <a:lstStyle/>
          <a:p>
            <a:r>
              <a:rPr lang="nl-NL" dirty="0"/>
              <a:t>Actualiteit gegevens</a:t>
            </a:r>
          </a:p>
        </p:txBody>
      </p:sp>
      <p:sp>
        <p:nvSpPr>
          <p:cNvPr id="3" name="Tijdelijke aanduiding voor inhoud 2"/>
          <p:cNvSpPr>
            <a:spLocks noGrp="1"/>
          </p:cNvSpPr>
          <p:nvPr>
            <p:ph idx="1"/>
          </p:nvPr>
        </p:nvSpPr>
        <p:spPr>
          <a:xfrm>
            <a:off x="1981200" y="1555263"/>
            <a:ext cx="8229600" cy="4297363"/>
          </a:xfrm>
        </p:spPr>
        <p:txBody>
          <a:bodyPr>
            <a:normAutofit/>
          </a:bodyPr>
          <a:lstStyle/>
          <a:p>
            <a:pPr>
              <a:spcBef>
                <a:spcPct val="0"/>
              </a:spcBef>
            </a:pPr>
            <a:r>
              <a:rPr lang="nl-NL" altLang="nl-NL" dirty="0"/>
              <a:t>Inkomensgegevens van 2 maanden voor rapportage publicatie</a:t>
            </a:r>
          </a:p>
          <a:p>
            <a:r>
              <a:rPr lang="nl-NL" dirty="0"/>
              <a:t>Woonplaats-gegeven van twee weken voor rapportage publicatie</a:t>
            </a:r>
          </a:p>
          <a:p>
            <a:r>
              <a:rPr lang="nl-NL" dirty="0"/>
              <a:t>DUO-gegevens van 1 maand voor rapportage publicatie</a:t>
            </a:r>
          </a:p>
          <a:p>
            <a:pPr marL="0" indent="0">
              <a:buNone/>
            </a:pPr>
            <a:endParaRPr lang="en-US" dirty="0"/>
          </a:p>
          <a:p>
            <a:pPr marL="0" indent="0">
              <a:buNone/>
            </a:pPr>
            <a:r>
              <a:rPr lang="nl-NL" dirty="0" smtClean="0"/>
              <a:t>Ontbrekende gegevens</a:t>
            </a:r>
            <a:r>
              <a:rPr lang="en-US" dirty="0" smtClean="0"/>
              <a:t>:</a:t>
            </a:r>
            <a:endParaRPr lang="en-US" dirty="0"/>
          </a:p>
          <a:p>
            <a:r>
              <a:rPr lang="nl-NL" dirty="0"/>
              <a:t>Inkomsten zelfstandigen</a:t>
            </a:r>
          </a:p>
          <a:p>
            <a:r>
              <a:rPr lang="nl-NL" dirty="0"/>
              <a:t>Alimentatie</a:t>
            </a:r>
          </a:p>
          <a:p>
            <a:r>
              <a:rPr lang="nl-NL" dirty="0"/>
              <a:t>Woon / leefsituatie</a:t>
            </a:r>
          </a:p>
          <a:p>
            <a:r>
              <a:rPr lang="nl-NL" dirty="0"/>
              <a:t>Diploma’s particuliere en/of buitenlandse opleiding</a:t>
            </a:r>
          </a:p>
        </p:txBody>
      </p:sp>
      <p:sp>
        <p:nvSpPr>
          <p:cNvPr id="5" name="Tijdelijke aanduiding voor datum 4"/>
          <p:cNvSpPr>
            <a:spLocks noGrp="1"/>
          </p:cNvSpPr>
          <p:nvPr>
            <p:ph type="dt" sz="half" idx="2"/>
          </p:nvPr>
        </p:nvSpPr>
        <p:spPr/>
        <p:txBody>
          <a:bodyPr/>
          <a:lstStyle/>
          <a:p>
            <a:pPr>
              <a:defRPr/>
            </a:pPr>
            <a:r>
              <a:rPr lang="nl-NL" dirty="0"/>
              <a:t>Kennissessie Jongeren in Beeld</a:t>
            </a:r>
          </a:p>
          <a:p>
            <a:pPr>
              <a:defRPr/>
            </a:pPr>
            <a:endParaRPr lang="nl-NL" dirty="0"/>
          </a:p>
        </p:txBody>
      </p:sp>
    </p:spTree>
    <p:extLst>
      <p:ext uri="{BB962C8B-B14F-4D97-AF65-F5344CB8AC3E}">
        <p14:creationId xmlns:p14="http://schemas.microsoft.com/office/powerpoint/2010/main" val="216417966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199" y="1371600"/>
            <a:ext cx="8229600" cy="590550"/>
          </a:xfrm>
        </p:spPr>
        <p:txBody>
          <a:bodyPr/>
          <a:lstStyle/>
          <a:p>
            <a:r>
              <a:rPr lang="nl-NL" altLang="nl-NL" dirty="0"/>
              <a:t>Voorbeeld rapportage</a:t>
            </a:r>
            <a:endParaRPr lang="nl-NL" dirty="0"/>
          </a:p>
        </p:txBody>
      </p:sp>
      <p:sp>
        <p:nvSpPr>
          <p:cNvPr id="5" name="Tijdelijke aanduiding voor datum 4"/>
          <p:cNvSpPr>
            <a:spLocks noGrp="1"/>
          </p:cNvSpPr>
          <p:nvPr>
            <p:ph type="dt" sz="half" idx="2"/>
          </p:nvPr>
        </p:nvSpPr>
        <p:spPr/>
        <p:txBody>
          <a:bodyPr/>
          <a:lstStyle/>
          <a:p>
            <a:pPr>
              <a:defRPr/>
            </a:pPr>
            <a:r>
              <a:rPr lang="nl-NL" dirty="0"/>
              <a:t>Kennissessie Jongeren in Beeld</a:t>
            </a:r>
          </a:p>
          <a:p>
            <a:pPr>
              <a:defRPr/>
            </a:pPr>
            <a:endParaRPr lang="nl-NL" dirty="0"/>
          </a:p>
        </p:txBody>
      </p:sp>
      <p:graphicFrame>
        <p:nvGraphicFramePr>
          <p:cNvPr id="6" name="Tijdelijke aanduiding voor inhoud 5"/>
          <p:cNvGraphicFramePr>
            <a:graphicFrameLocks noGrp="1"/>
          </p:cNvGraphicFramePr>
          <p:nvPr>
            <p:ph idx="1"/>
            <p:extLst/>
          </p:nvPr>
        </p:nvGraphicFramePr>
        <p:xfrm>
          <a:off x="1981199" y="3073401"/>
          <a:ext cx="8229600" cy="1395570"/>
        </p:xfrm>
        <a:graphic>
          <a:graphicData uri="http://schemas.openxmlformats.org/drawingml/2006/table">
            <a:tbl>
              <a:tblPr/>
              <a:tblGrid>
                <a:gridCol w="792618">
                  <a:extLst>
                    <a:ext uri="{9D8B030D-6E8A-4147-A177-3AD203B41FA5}">
                      <a16:colId xmlns:a16="http://schemas.microsoft.com/office/drawing/2014/main" val="229471999"/>
                    </a:ext>
                  </a:extLst>
                </a:gridCol>
                <a:gridCol w="1244660">
                  <a:extLst>
                    <a:ext uri="{9D8B030D-6E8A-4147-A177-3AD203B41FA5}">
                      <a16:colId xmlns:a16="http://schemas.microsoft.com/office/drawing/2014/main" val="421298325"/>
                    </a:ext>
                  </a:extLst>
                </a:gridCol>
                <a:gridCol w="726565">
                  <a:extLst>
                    <a:ext uri="{9D8B030D-6E8A-4147-A177-3AD203B41FA5}">
                      <a16:colId xmlns:a16="http://schemas.microsoft.com/office/drawing/2014/main" val="3542244375"/>
                    </a:ext>
                  </a:extLst>
                </a:gridCol>
                <a:gridCol w="842155">
                  <a:extLst>
                    <a:ext uri="{9D8B030D-6E8A-4147-A177-3AD203B41FA5}">
                      <a16:colId xmlns:a16="http://schemas.microsoft.com/office/drawing/2014/main" val="3940757800"/>
                    </a:ext>
                  </a:extLst>
                </a:gridCol>
                <a:gridCol w="1354055">
                  <a:extLst>
                    <a:ext uri="{9D8B030D-6E8A-4147-A177-3AD203B41FA5}">
                      <a16:colId xmlns:a16="http://schemas.microsoft.com/office/drawing/2014/main" val="2154617795"/>
                    </a:ext>
                  </a:extLst>
                </a:gridCol>
                <a:gridCol w="1486158">
                  <a:extLst>
                    <a:ext uri="{9D8B030D-6E8A-4147-A177-3AD203B41FA5}">
                      <a16:colId xmlns:a16="http://schemas.microsoft.com/office/drawing/2014/main" val="534011708"/>
                    </a:ext>
                  </a:extLst>
                </a:gridCol>
                <a:gridCol w="792618">
                  <a:extLst>
                    <a:ext uri="{9D8B030D-6E8A-4147-A177-3AD203B41FA5}">
                      <a16:colId xmlns:a16="http://schemas.microsoft.com/office/drawing/2014/main" val="2923909458"/>
                    </a:ext>
                  </a:extLst>
                </a:gridCol>
                <a:gridCol w="990771">
                  <a:extLst>
                    <a:ext uri="{9D8B030D-6E8A-4147-A177-3AD203B41FA5}">
                      <a16:colId xmlns:a16="http://schemas.microsoft.com/office/drawing/2014/main" val="4202575061"/>
                    </a:ext>
                  </a:extLst>
                </a:gridCol>
              </a:tblGrid>
              <a:tr h="232595">
                <a:tc>
                  <a:txBody>
                    <a:bodyPr/>
                    <a:lstStyle/>
                    <a:p>
                      <a:pPr algn="l" fontAlgn="b"/>
                      <a:r>
                        <a:rPr lang="nl-NL" sz="1100" b="1" i="0" u="none" strike="noStrike" dirty="0">
                          <a:solidFill>
                            <a:srgbClr val="000000"/>
                          </a:solidFill>
                          <a:effectLst/>
                          <a:latin typeface="Calibri" panose="020F0502020204030204" pitchFamily="34" charset="0"/>
                        </a:rPr>
                        <a:t>BSN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tc>
                  <a:txBody>
                    <a:bodyPr/>
                    <a:lstStyle/>
                    <a:p>
                      <a:pPr algn="l" fontAlgn="b"/>
                      <a:r>
                        <a:rPr lang="nl-NL" sz="1100" b="1" i="0" u="none" strike="noStrike" dirty="0">
                          <a:solidFill>
                            <a:srgbClr val="000000"/>
                          </a:solidFill>
                          <a:effectLst/>
                          <a:latin typeface="Calibri" panose="020F0502020204030204" pitchFamily="34" charset="0"/>
                        </a:rPr>
                        <a:t>Geboortedatum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tc>
                  <a:txBody>
                    <a:bodyPr/>
                    <a:lstStyle/>
                    <a:p>
                      <a:pPr algn="l" fontAlgn="b"/>
                      <a:r>
                        <a:rPr lang="nl-NL" sz="1100" b="1" i="0" u="none" strike="noStrike" dirty="0">
                          <a:solidFill>
                            <a:srgbClr val="000000"/>
                          </a:solidFill>
                          <a:effectLst/>
                          <a:latin typeface="Calibri" panose="020F0502020204030204" pitchFamily="34" charset="0"/>
                        </a:rPr>
                        <a:t>Instroom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tc>
                  <a:txBody>
                    <a:bodyPr/>
                    <a:lstStyle/>
                    <a:p>
                      <a:pPr algn="l" fontAlgn="b"/>
                      <a:r>
                        <a:rPr lang="nl-NL" sz="1100" b="1" i="0" u="none" strike="noStrike" dirty="0">
                          <a:solidFill>
                            <a:srgbClr val="000000"/>
                          </a:solidFill>
                          <a:effectLst/>
                          <a:latin typeface="Calibri" panose="020F0502020204030204" pitchFamily="34" charset="0"/>
                        </a:rPr>
                        <a:t>Uitstroom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tc>
                  <a:txBody>
                    <a:bodyPr/>
                    <a:lstStyle/>
                    <a:p>
                      <a:pPr algn="l" fontAlgn="b"/>
                      <a:r>
                        <a:rPr lang="nl-NL" sz="1100" b="1" i="0" u="none" strike="noStrike" dirty="0">
                          <a:solidFill>
                            <a:srgbClr val="000000"/>
                          </a:solidFill>
                          <a:effectLst/>
                          <a:latin typeface="Calibri" panose="020F0502020204030204" pitchFamily="34" charset="0"/>
                        </a:rPr>
                        <a:t>Reden uitstroom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tc>
                  <a:txBody>
                    <a:bodyPr/>
                    <a:lstStyle/>
                    <a:p>
                      <a:pPr algn="l" fontAlgn="b"/>
                      <a:r>
                        <a:rPr lang="nl-NL" sz="1100" b="1" i="0" u="none" strike="noStrike" dirty="0">
                          <a:solidFill>
                            <a:srgbClr val="000000"/>
                          </a:solidFill>
                          <a:effectLst/>
                          <a:latin typeface="Calibri" panose="020F0502020204030204" pitchFamily="34" charset="0"/>
                        </a:rPr>
                        <a:t>Verhuisd van/naar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tc>
                  <a:txBody>
                    <a:bodyPr/>
                    <a:lstStyle/>
                    <a:p>
                      <a:pPr algn="l" fontAlgn="b"/>
                      <a:r>
                        <a:rPr lang="nl-NL" sz="1100" b="1" i="0" u="none" strike="noStrike" dirty="0">
                          <a:solidFill>
                            <a:srgbClr val="000000"/>
                          </a:solidFill>
                          <a:effectLst/>
                          <a:latin typeface="Calibri" panose="020F0502020204030204" pitchFamily="34" charset="0"/>
                        </a:rPr>
                        <a:t>Werk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tc>
                  <a:txBody>
                    <a:bodyPr/>
                    <a:lstStyle/>
                    <a:p>
                      <a:pPr algn="l" fontAlgn="b"/>
                      <a:r>
                        <a:rPr lang="nl-NL" sz="1100" b="1" i="0" u="none" strike="noStrike" dirty="0" err="1">
                          <a:solidFill>
                            <a:srgbClr val="000000"/>
                          </a:solidFill>
                          <a:effectLst/>
                          <a:latin typeface="Calibri" panose="020F0502020204030204" pitchFamily="34" charset="0"/>
                        </a:rPr>
                        <a:t>Nulinkomen</a:t>
                      </a:r>
                      <a:endParaRPr lang="nl-NL"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971D"/>
                    </a:solidFill>
                  </a:tcPr>
                </a:tc>
                <a:extLst>
                  <a:ext uri="{0D108BD9-81ED-4DB2-BD59-A6C34878D82A}">
                    <a16:rowId xmlns:a16="http://schemas.microsoft.com/office/drawing/2014/main" val="337933844"/>
                  </a:ext>
                </a:extLst>
              </a:tr>
              <a:tr h="232595">
                <a:tc>
                  <a:txBody>
                    <a:bodyPr/>
                    <a:lstStyle/>
                    <a:p>
                      <a:pPr algn="l" fontAlgn="b"/>
                      <a:r>
                        <a:rPr lang="nl-NL"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panose="020F0502020204030204" pitchFamily="34" charset="0"/>
                        </a:rPr>
                        <a:t>3-5-1992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Ja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Leeftijd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23771"/>
                  </a:ext>
                </a:extLst>
              </a:tr>
              <a:tr h="232595">
                <a:tc>
                  <a:txBody>
                    <a:bodyPr/>
                    <a:lstStyle/>
                    <a:p>
                      <a:pPr algn="l" fontAlgn="b"/>
                      <a:r>
                        <a:rPr lang="nl-NL"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panose="020F0502020204030204" pitchFamily="34" charset="0"/>
                        </a:rPr>
                        <a:t>22-9-1992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Ja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Verhuisd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smtClean="0">
                          <a:solidFill>
                            <a:srgbClr val="000000"/>
                          </a:solidFill>
                          <a:effectLst/>
                          <a:latin typeface="Calibri" panose="020F0502020204030204" pitchFamily="34" charset="0"/>
                        </a:rPr>
                        <a:t>Madurodam</a:t>
                      </a:r>
                      <a:endParaRPr lang="nl-NL"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393254"/>
                  </a:ext>
                </a:extLst>
              </a:tr>
              <a:tr h="232595">
                <a:tc>
                  <a:txBody>
                    <a:bodyPr/>
                    <a:lstStyle/>
                    <a:p>
                      <a:pPr algn="l" fontAlgn="b"/>
                      <a:r>
                        <a:rPr lang="nl-NL"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panose="020F0502020204030204" pitchFamily="34" charset="0"/>
                        </a:rPr>
                        <a:t>22-3-1993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Ja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Inkomen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698620"/>
                  </a:ext>
                </a:extLst>
              </a:tr>
              <a:tr h="232595">
                <a:tc>
                  <a:txBody>
                    <a:bodyPr/>
                    <a:lstStyle/>
                    <a:p>
                      <a:pPr algn="l" fontAlgn="b"/>
                      <a:r>
                        <a:rPr lang="nl-NL"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panose="020F0502020204030204" pitchFamily="34" charset="0"/>
                        </a:rPr>
                        <a:t>9-2-1993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Ja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54990"/>
                  </a:ext>
                </a:extLst>
              </a:tr>
              <a:tr h="232595">
                <a:tc>
                  <a:txBody>
                    <a:bodyPr/>
                    <a:lstStyle/>
                    <a:p>
                      <a:pPr algn="l" fontAlgn="b"/>
                      <a:r>
                        <a:rPr lang="nl-NL"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panose="020F0502020204030204" pitchFamily="34" charset="0"/>
                        </a:rPr>
                        <a:t>4-3-1993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Ja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1" i="0" u="none" strike="noStrike" dirty="0">
                          <a:solidFill>
                            <a:srgbClr val="000000"/>
                          </a:solidFill>
                          <a:effectLst/>
                          <a:latin typeface="Calibri" panose="020F0502020204030204" pitchFamily="34" charset="0"/>
                        </a:rPr>
                        <a:t>Nee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859607"/>
                  </a:ext>
                </a:extLst>
              </a:tr>
            </a:tbl>
          </a:graphicData>
        </a:graphic>
      </p:graphicFrame>
    </p:spTree>
    <p:extLst>
      <p:ext uri="{BB962C8B-B14F-4D97-AF65-F5344CB8AC3E}">
        <p14:creationId xmlns:p14="http://schemas.microsoft.com/office/powerpoint/2010/main" val="380304428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457200"/>
            <a:ext cx="8229600" cy="590550"/>
          </a:xfrm>
        </p:spPr>
        <p:txBody>
          <a:bodyPr/>
          <a:lstStyle/>
          <a:p>
            <a:r>
              <a:rPr lang="nl-NL" altLang="nl-NL" dirty="0"/>
              <a:t>Uitleg rapportage</a:t>
            </a:r>
            <a:endParaRPr lang="nl-NL" dirty="0"/>
          </a:p>
        </p:txBody>
      </p:sp>
      <p:sp>
        <p:nvSpPr>
          <p:cNvPr id="5" name="Tijdelijke aanduiding voor datum 4"/>
          <p:cNvSpPr>
            <a:spLocks noGrp="1"/>
          </p:cNvSpPr>
          <p:nvPr>
            <p:ph type="dt" sz="half" idx="2"/>
          </p:nvPr>
        </p:nvSpPr>
        <p:spPr/>
        <p:txBody>
          <a:bodyPr/>
          <a:lstStyle/>
          <a:p>
            <a:pPr>
              <a:defRPr/>
            </a:pPr>
            <a:r>
              <a:rPr lang="nl-NL" dirty="0"/>
              <a:t>Kennissessie Jongeren in Beeld</a:t>
            </a:r>
          </a:p>
          <a:p>
            <a:pPr>
              <a:defRPr/>
            </a:pPr>
            <a:endParaRPr lang="nl-NL" dirty="0"/>
          </a:p>
        </p:txBody>
      </p:sp>
      <p:sp>
        <p:nvSpPr>
          <p:cNvPr id="3" name="Tijdelijke aanduiding voor inhoud 2"/>
          <p:cNvSpPr>
            <a:spLocks noGrp="1"/>
          </p:cNvSpPr>
          <p:nvPr>
            <p:ph idx="1"/>
          </p:nvPr>
        </p:nvSpPr>
        <p:spPr>
          <a:xfrm>
            <a:off x="1981200" y="1250066"/>
            <a:ext cx="8229600" cy="4907666"/>
          </a:xfrm>
        </p:spPr>
        <p:txBody>
          <a:bodyPr>
            <a:normAutofit/>
          </a:bodyPr>
          <a:lstStyle/>
          <a:p>
            <a:r>
              <a:rPr lang="nl-NL" sz="2200" b="1" dirty="0"/>
              <a:t>Instroom: </a:t>
            </a:r>
            <a:r>
              <a:rPr lang="nl-NL" sz="2200" dirty="0"/>
              <a:t>Wanneer een BSN voor de eerste keer in de rapportage is </a:t>
            </a:r>
            <a:r>
              <a:rPr lang="nl-NL" sz="2200" dirty="0" smtClean="0"/>
              <a:t>opgenomen. </a:t>
            </a:r>
            <a:endParaRPr lang="nl-NL" sz="2200" dirty="0"/>
          </a:p>
          <a:p>
            <a:endParaRPr lang="nl-NL" sz="2200" dirty="0"/>
          </a:p>
          <a:p>
            <a:r>
              <a:rPr lang="nl-NL" sz="2200" b="1" dirty="0"/>
              <a:t>Uitstroom: </a:t>
            </a:r>
            <a:r>
              <a:rPr lang="nl-NL" sz="2200" dirty="0"/>
              <a:t>Wanneer er voor de laatste keer over een BSN wordt gerapporteerd, ziet u hier ‘ja’. </a:t>
            </a:r>
            <a:r>
              <a:rPr lang="nl-NL" sz="2200" dirty="0" smtClean="0"/>
              <a:t>Bij ‘reden </a:t>
            </a:r>
            <a:r>
              <a:rPr lang="nl-NL" sz="2200" dirty="0"/>
              <a:t>uitstroom’ </a:t>
            </a:r>
            <a:r>
              <a:rPr lang="nl-NL" sz="2200" dirty="0" smtClean="0"/>
              <a:t>staat de reden van uitstroom. </a:t>
            </a:r>
            <a:endParaRPr lang="nl-NL" sz="2200" dirty="0"/>
          </a:p>
          <a:p>
            <a:endParaRPr lang="nl-NL" sz="2200" dirty="0"/>
          </a:p>
          <a:p>
            <a:r>
              <a:rPr lang="nl-NL" sz="2200" b="1" dirty="0"/>
              <a:t>Reden uitstroom: </a:t>
            </a:r>
            <a:r>
              <a:rPr lang="nl-NL" sz="2200" dirty="0"/>
              <a:t>inschrijving opleiding, leeftijd &gt;27, verhuizing, uitkering, of inkomen &gt; 473 euro) </a:t>
            </a:r>
          </a:p>
          <a:p>
            <a:pPr marL="0" indent="0">
              <a:buNone/>
            </a:pPr>
            <a:endParaRPr lang="nl-NL" sz="2600" dirty="0"/>
          </a:p>
        </p:txBody>
      </p:sp>
    </p:spTree>
    <p:extLst>
      <p:ext uri="{BB962C8B-B14F-4D97-AF65-F5344CB8AC3E}">
        <p14:creationId xmlns:p14="http://schemas.microsoft.com/office/powerpoint/2010/main" val="426336322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2160" y="833120"/>
            <a:ext cx="10972800" cy="914400"/>
          </a:xfrm>
        </p:spPr>
        <p:txBody>
          <a:bodyPr/>
          <a:lstStyle/>
          <a:p>
            <a:r>
              <a:rPr lang="en-US" dirty="0" err="1" smtClean="0"/>
              <a:t>Cijfers</a:t>
            </a:r>
            <a:endParaRPr lang="nl-NL" dirty="0"/>
          </a:p>
        </p:txBody>
      </p:sp>
      <p:sp>
        <p:nvSpPr>
          <p:cNvPr id="3" name="Tijdelijke aanduiding voor inhoud 2"/>
          <p:cNvSpPr>
            <a:spLocks noGrp="1"/>
          </p:cNvSpPr>
          <p:nvPr>
            <p:ph idx="1"/>
          </p:nvPr>
        </p:nvSpPr>
        <p:spPr>
          <a:xfrm>
            <a:off x="2042160" y="1828800"/>
            <a:ext cx="10972800" cy="4297363"/>
          </a:xfrm>
        </p:spPr>
        <p:txBody>
          <a:bodyPr/>
          <a:lstStyle/>
          <a:p>
            <a:r>
              <a:rPr lang="en-US" dirty="0" smtClean="0"/>
              <a:t>154 </a:t>
            </a:r>
            <a:r>
              <a:rPr lang="en-US" dirty="0" err="1" smtClean="0"/>
              <a:t>gemeenten</a:t>
            </a:r>
            <a:r>
              <a:rPr lang="en-US" dirty="0" smtClean="0"/>
              <a:t> </a:t>
            </a:r>
            <a:r>
              <a:rPr lang="en-US" dirty="0" err="1" smtClean="0"/>
              <a:t>aangesloten</a:t>
            </a:r>
            <a:endParaRPr lang="en-US" dirty="0" smtClean="0"/>
          </a:p>
          <a:p>
            <a:r>
              <a:rPr lang="en-US" dirty="0" smtClean="0"/>
              <a:t>Circa 127.000 </a:t>
            </a:r>
            <a:r>
              <a:rPr lang="en-US" dirty="0" err="1" smtClean="0"/>
              <a:t>jongeren</a:t>
            </a:r>
            <a:r>
              <a:rPr lang="en-US" dirty="0" smtClean="0"/>
              <a:t> </a:t>
            </a:r>
            <a:r>
              <a:rPr lang="en-US" dirty="0" err="1" smtClean="0"/>
              <a:t>landelijk</a:t>
            </a:r>
            <a:r>
              <a:rPr lang="en-US" dirty="0" smtClean="0"/>
              <a:t> </a:t>
            </a:r>
            <a:r>
              <a:rPr lang="en-US" dirty="0" err="1" smtClean="0"/>
              <a:t>zonder</a:t>
            </a:r>
            <a:r>
              <a:rPr lang="en-US" dirty="0" smtClean="0"/>
              <a:t> </a:t>
            </a:r>
            <a:r>
              <a:rPr lang="en-US" dirty="0" err="1" smtClean="0"/>
              <a:t>startkwalificatie</a:t>
            </a:r>
            <a:r>
              <a:rPr lang="en-US" dirty="0" smtClean="0"/>
              <a:t> en </a:t>
            </a:r>
            <a:r>
              <a:rPr lang="en-US" dirty="0" err="1" smtClean="0"/>
              <a:t>inschrijving</a:t>
            </a:r>
            <a:endParaRPr lang="en-US" dirty="0" smtClean="0"/>
          </a:p>
          <a:p>
            <a:r>
              <a:rPr lang="en-US" dirty="0" smtClean="0"/>
              <a:t>Circa 20.000 </a:t>
            </a:r>
            <a:r>
              <a:rPr lang="en-US" dirty="0" err="1" smtClean="0"/>
              <a:t>jongeren</a:t>
            </a:r>
            <a:r>
              <a:rPr lang="en-US" dirty="0" smtClean="0"/>
              <a:t> </a:t>
            </a:r>
            <a:r>
              <a:rPr lang="en-US" dirty="0" err="1" smtClean="0"/>
              <a:t>zonder</a:t>
            </a:r>
            <a:r>
              <a:rPr lang="en-US" dirty="0" smtClean="0"/>
              <a:t> </a:t>
            </a:r>
            <a:r>
              <a:rPr lang="en-US" dirty="0" err="1" smtClean="0"/>
              <a:t>gemeentecode</a:t>
            </a:r>
            <a:endParaRPr lang="en-US" dirty="0" smtClean="0"/>
          </a:p>
          <a:p>
            <a:r>
              <a:rPr lang="en-US" dirty="0" smtClean="0"/>
              <a:t>Circa 25% </a:t>
            </a:r>
            <a:r>
              <a:rPr lang="en-US" dirty="0" err="1" smtClean="0"/>
              <a:t>heeft</a:t>
            </a:r>
            <a:r>
              <a:rPr lang="en-US" dirty="0" smtClean="0"/>
              <a:t> </a:t>
            </a:r>
            <a:r>
              <a:rPr lang="en-US" dirty="0" err="1" smtClean="0"/>
              <a:t>geen</a:t>
            </a:r>
            <a:r>
              <a:rPr lang="en-US" dirty="0" smtClean="0"/>
              <a:t> of </a:t>
            </a:r>
            <a:r>
              <a:rPr lang="en-US" dirty="0" err="1" smtClean="0"/>
              <a:t>laag</a:t>
            </a:r>
            <a:r>
              <a:rPr lang="en-US" dirty="0" smtClean="0"/>
              <a:t> </a:t>
            </a:r>
            <a:r>
              <a:rPr lang="en-US" dirty="0" err="1" smtClean="0"/>
              <a:t>inkomen</a:t>
            </a:r>
            <a:endParaRPr lang="en-US" dirty="0" smtClean="0"/>
          </a:p>
          <a:p>
            <a:r>
              <a:rPr lang="en-US" dirty="0" err="1" smtClean="0"/>
              <a:t>Tussen</a:t>
            </a:r>
            <a:r>
              <a:rPr lang="en-US" dirty="0" smtClean="0"/>
              <a:t> 0,1 en 0,7 % van de </a:t>
            </a:r>
            <a:r>
              <a:rPr lang="en-US" dirty="0" err="1" smtClean="0"/>
              <a:t>inwoners</a:t>
            </a:r>
            <a:r>
              <a:rPr lang="en-US" dirty="0" smtClean="0"/>
              <a:t>  </a:t>
            </a:r>
            <a:r>
              <a:rPr lang="en-US" dirty="0" err="1" smtClean="0"/>
              <a:t>komt</a:t>
            </a:r>
            <a:r>
              <a:rPr lang="en-US" dirty="0" smtClean="0"/>
              <a:t> op de </a:t>
            </a:r>
            <a:r>
              <a:rPr lang="en-US" dirty="0" err="1" smtClean="0"/>
              <a:t>lijst</a:t>
            </a:r>
            <a:endParaRPr lang="en-US" dirty="0" smtClean="0"/>
          </a:p>
          <a:p>
            <a:endParaRPr lang="en-US" dirty="0" smtClean="0"/>
          </a:p>
          <a:p>
            <a:endParaRPr lang="nl-NL" dirty="0"/>
          </a:p>
        </p:txBody>
      </p:sp>
      <p:sp>
        <p:nvSpPr>
          <p:cNvPr id="5" name="Tijdelijke aanduiding voor datum 4"/>
          <p:cNvSpPr>
            <a:spLocks noGrp="1"/>
          </p:cNvSpPr>
          <p:nvPr>
            <p:ph type="dt" sz="half" idx="2"/>
          </p:nvPr>
        </p:nvSpPr>
        <p:spPr/>
        <p:txBody>
          <a:bodyPr/>
          <a:lstStyle/>
          <a:p>
            <a:pPr>
              <a:defRPr/>
            </a:pPr>
            <a:r>
              <a:rPr lang="nl-NL" dirty="0"/>
              <a:t>Kennissessie Jongeren in Beeld</a:t>
            </a:r>
          </a:p>
          <a:p>
            <a:pPr>
              <a:defRPr/>
            </a:pPr>
            <a:endParaRPr lang="nl-NL" dirty="0"/>
          </a:p>
        </p:txBody>
      </p:sp>
    </p:spTree>
    <p:extLst>
      <p:ext uri="{BB962C8B-B14F-4D97-AF65-F5344CB8AC3E}">
        <p14:creationId xmlns:p14="http://schemas.microsoft.com/office/powerpoint/2010/main" val="296595593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485433"/>
            <a:ext cx="8229600" cy="914400"/>
          </a:xfrm>
        </p:spPr>
        <p:txBody>
          <a:bodyPr>
            <a:normAutofit/>
          </a:bodyPr>
          <a:lstStyle/>
          <a:p>
            <a:r>
              <a:rPr lang="nl-NL" dirty="0" smtClean="0"/>
              <a:t>Wat horen we terug</a:t>
            </a:r>
            <a:endParaRPr lang="nl-NL" dirty="0"/>
          </a:p>
        </p:txBody>
      </p:sp>
      <p:sp>
        <p:nvSpPr>
          <p:cNvPr id="3" name="Tijdelijke aanduiding voor inhoud 2"/>
          <p:cNvSpPr>
            <a:spLocks noGrp="1"/>
          </p:cNvSpPr>
          <p:nvPr>
            <p:ph idx="1"/>
          </p:nvPr>
        </p:nvSpPr>
        <p:spPr>
          <a:xfrm>
            <a:off x="1981200" y="2162908"/>
            <a:ext cx="8229600" cy="3822578"/>
          </a:xfrm>
        </p:spPr>
        <p:txBody>
          <a:bodyPr>
            <a:normAutofit lnSpcReduction="10000"/>
          </a:bodyPr>
          <a:lstStyle/>
          <a:p>
            <a:pPr marL="0" indent="0">
              <a:buNone/>
            </a:pPr>
            <a:r>
              <a:rPr lang="nl-NL" b="1" dirty="0" smtClean="0"/>
              <a:t>Het is een spannende lijst</a:t>
            </a:r>
          </a:p>
          <a:p>
            <a:pPr lvl="1">
              <a:buSzPct val="100000"/>
              <a:buFont typeface="Arial" panose="020B0604020202020204" pitchFamily="34" charset="0"/>
              <a:buChar char="•"/>
            </a:pPr>
            <a:r>
              <a:rPr lang="nl-NL" dirty="0" smtClean="0"/>
              <a:t>Fouten maken is precair maar onvermijdelijk (studie buitenland, overleden)</a:t>
            </a:r>
          </a:p>
          <a:p>
            <a:pPr lvl="1">
              <a:buSzPct val="100000"/>
              <a:buFont typeface="Arial" panose="020B0604020202020204" pitchFamily="34" charset="0"/>
              <a:buChar char="•"/>
            </a:pPr>
            <a:r>
              <a:rPr lang="nl-NL" dirty="0"/>
              <a:t>C</a:t>
            </a:r>
            <a:r>
              <a:rPr lang="nl-NL" dirty="0" smtClean="0"/>
              <a:t>ommitment </a:t>
            </a:r>
          </a:p>
          <a:p>
            <a:pPr lvl="1">
              <a:buSzPct val="100000"/>
              <a:buFont typeface="Arial" panose="020B0604020202020204" pitchFamily="34" charset="0"/>
              <a:buChar char="•"/>
            </a:pPr>
            <a:r>
              <a:rPr lang="nl-NL" dirty="0" smtClean="0"/>
              <a:t>Zorgvuldigheid en transparantie</a:t>
            </a:r>
          </a:p>
          <a:p>
            <a:pPr marL="342900" lvl="1" indent="0">
              <a:buSzPct val="100000"/>
              <a:buNone/>
            </a:pPr>
            <a:endParaRPr lang="nl-NL" dirty="0"/>
          </a:p>
          <a:p>
            <a:pPr marL="0" indent="0">
              <a:buNone/>
            </a:pPr>
            <a:r>
              <a:rPr lang="nl-NL" b="1" dirty="0" smtClean="0"/>
              <a:t>De praktijk is niet te vangen in data!</a:t>
            </a:r>
          </a:p>
          <a:p>
            <a:pPr lvl="1">
              <a:buSzPct val="98000"/>
              <a:buFont typeface="Arial" panose="020B0604020202020204" pitchFamily="34" charset="0"/>
              <a:buChar char="•"/>
            </a:pPr>
            <a:r>
              <a:rPr lang="nl-NL" dirty="0" smtClean="0"/>
              <a:t>Gegevens moeten we verrijken, onduidelijk en bewerkelijk (AVG </a:t>
            </a:r>
            <a:r>
              <a:rPr lang="nl-NL" dirty="0" err="1" smtClean="0"/>
              <a:t>etc</a:t>
            </a:r>
            <a:r>
              <a:rPr lang="nl-NL" dirty="0" smtClean="0"/>
              <a:t>) . </a:t>
            </a:r>
          </a:p>
          <a:p>
            <a:pPr lvl="1">
              <a:buSzPct val="98000"/>
              <a:buFont typeface="Arial" panose="020B0604020202020204" pitchFamily="34" charset="0"/>
              <a:buChar char="•"/>
            </a:pPr>
            <a:r>
              <a:rPr lang="nl-NL" dirty="0" smtClean="0"/>
              <a:t>Data is wispelturig (</a:t>
            </a:r>
            <a:r>
              <a:rPr lang="nl-NL" dirty="0" err="1" smtClean="0"/>
              <a:t>Suwi</a:t>
            </a:r>
            <a:r>
              <a:rPr lang="nl-NL" dirty="0" smtClean="0"/>
              <a:t> net nodig)</a:t>
            </a:r>
          </a:p>
          <a:p>
            <a:pPr lvl="1">
              <a:buSzPct val="98000"/>
              <a:buFont typeface="Arial" panose="020B0604020202020204" pitchFamily="34" charset="0"/>
              <a:buChar char="•"/>
            </a:pPr>
            <a:r>
              <a:rPr lang="nl-NL" dirty="0" smtClean="0"/>
              <a:t>Positie en beleid bepalen. </a:t>
            </a:r>
          </a:p>
        </p:txBody>
      </p:sp>
      <p:sp>
        <p:nvSpPr>
          <p:cNvPr id="5" name="Tijdelijke aanduiding voor datum 4"/>
          <p:cNvSpPr>
            <a:spLocks noGrp="1"/>
          </p:cNvSpPr>
          <p:nvPr>
            <p:ph type="dt" sz="half" idx="2"/>
          </p:nvPr>
        </p:nvSpPr>
        <p:spPr/>
        <p:txBody>
          <a:bodyPr/>
          <a:lstStyle/>
          <a:p>
            <a:pPr>
              <a:defRPr/>
            </a:pPr>
            <a:r>
              <a:rPr lang="nl-NL" dirty="0"/>
              <a:t>Kennissessie Jongeren in Beeld</a:t>
            </a: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134" y="67681"/>
            <a:ext cx="2530021" cy="1417752"/>
          </a:xfrm>
          <a:prstGeom prst="rect">
            <a:avLst/>
          </a:prstGeom>
        </p:spPr>
      </p:pic>
    </p:spTree>
    <p:extLst>
      <p:ext uri="{BB962C8B-B14F-4D97-AF65-F5344CB8AC3E}">
        <p14:creationId xmlns:p14="http://schemas.microsoft.com/office/powerpoint/2010/main" val="2767441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25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25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25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4" dur="250" fill="hold"/>
                                        <p:tgtEl>
                                          <p:spTgt spid="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25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8" dur="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Text 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724</Words>
  <Application>Microsoft Office PowerPoint</Application>
  <PresentationFormat>Breedbeeld</PresentationFormat>
  <Paragraphs>147</Paragraphs>
  <Slides>10</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10</vt:i4>
      </vt:variant>
    </vt:vector>
  </HeadingPairs>
  <TitlesOfParts>
    <vt:vector size="17" baseType="lpstr">
      <vt:lpstr>Arial</vt:lpstr>
      <vt:lpstr>Calibri</vt:lpstr>
      <vt:lpstr>Courier New</vt:lpstr>
      <vt:lpstr>Geneva</vt:lpstr>
      <vt:lpstr>Wingdings</vt:lpstr>
      <vt:lpstr>Text Pagina</vt:lpstr>
      <vt:lpstr>Titel</vt:lpstr>
      <vt:lpstr>;  Ervaring met  jongeren in beeld</vt:lpstr>
      <vt:lpstr>Programma</vt:lpstr>
      <vt:lpstr>De praktijk als ultiem experiment  Jongeren in Beeld!</vt:lpstr>
      <vt:lpstr>Wat is het?</vt:lpstr>
      <vt:lpstr>Actualiteit gegevens</vt:lpstr>
      <vt:lpstr>Voorbeeld rapportage</vt:lpstr>
      <vt:lpstr>Uitleg rapportage</vt:lpstr>
      <vt:lpstr>Cijfers</vt:lpstr>
      <vt:lpstr>Wat horen we terug</vt:lpstr>
      <vt:lpstr>Ik hoor graag van 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Ervaring met  jongeren in beeld</dc:title>
  <dc:creator>Timmer, Marije</dc:creator>
  <cp:lastModifiedBy>Sanglier, Nathalie</cp:lastModifiedBy>
  <cp:revision>19</cp:revision>
  <dcterms:created xsi:type="dcterms:W3CDTF">2019-11-11T11:22:57Z</dcterms:created>
  <dcterms:modified xsi:type="dcterms:W3CDTF">2019-12-03T09:53:40Z</dcterms:modified>
</cp:coreProperties>
</file>